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1"/>
  </p:notesMasterIdLst>
  <p:handoutMasterIdLst>
    <p:handoutMasterId r:id="rId182"/>
  </p:handoutMasterIdLst>
  <p:sldIdLst>
    <p:sldId id="385" r:id="rId5"/>
    <p:sldId id="672" r:id="rId6"/>
    <p:sldId id="671" r:id="rId7"/>
    <p:sldId id="394" r:id="rId8"/>
    <p:sldId id="601" r:id="rId9"/>
    <p:sldId id="602" r:id="rId10"/>
    <p:sldId id="603" r:id="rId11"/>
    <p:sldId id="604" r:id="rId12"/>
    <p:sldId id="605" r:id="rId13"/>
    <p:sldId id="673" r:id="rId14"/>
    <p:sldId id="606" r:id="rId15"/>
    <p:sldId id="607" r:id="rId16"/>
    <p:sldId id="598" r:id="rId17"/>
    <p:sldId id="699" r:id="rId18"/>
    <p:sldId id="609" r:id="rId19"/>
    <p:sldId id="610" r:id="rId20"/>
    <p:sldId id="611" r:id="rId21"/>
    <p:sldId id="406" r:id="rId22"/>
    <p:sldId id="551" r:id="rId23"/>
    <p:sldId id="698" r:id="rId24"/>
    <p:sldId id="697" r:id="rId25"/>
    <p:sldId id="612" r:id="rId26"/>
    <p:sldId id="259" r:id="rId27"/>
    <p:sldId id="260" r:id="rId28"/>
    <p:sldId id="261" r:id="rId29"/>
    <p:sldId id="262" r:id="rId30"/>
    <p:sldId id="264" r:id="rId31"/>
    <p:sldId id="599" r:id="rId32"/>
    <p:sldId id="701" r:id="rId33"/>
    <p:sldId id="613" r:id="rId34"/>
    <p:sldId id="680" r:id="rId35"/>
    <p:sldId id="681" r:id="rId36"/>
    <p:sldId id="693" r:id="rId37"/>
    <p:sldId id="694" r:id="rId38"/>
    <p:sldId id="696" r:id="rId39"/>
    <p:sldId id="685" r:id="rId40"/>
    <p:sldId id="686" r:id="rId41"/>
    <p:sldId id="687" r:id="rId42"/>
    <p:sldId id="560" r:id="rId43"/>
    <p:sldId id="691" r:id="rId44"/>
    <p:sldId id="614" r:id="rId45"/>
    <p:sldId id="563" r:id="rId46"/>
    <p:sldId id="562" r:id="rId47"/>
    <p:sldId id="548" r:id="rId48"/>
    <p:sldId id="549" r:id="rId49"/>
    <p:sldId id="615" r:id="rId50"/>
    <p:sldId id="540" r:id="rId51"/>
    <p:sldId id="349" r:id="rId52"/>
    <p:sldId id="370" r:id="rId53"/>
    <p:sldId id="541" r:id="rId54"/>
    <p:sldId id="369" r:id="rId55"/>
    <p:sldId id="542" r:id="rId56"/>
    <p:sldId id="616" r:id="rId57"/>
    <p:sldId id="597" r:id="rId58"/>
    <p:sldId id="564" r:id="rId59"/>
    <p:sldId id="594" r:id="rId60"/>
    <p:sldId id="619" r:id="rId61"/>
    <p:sldId id="618" r:id="rId62"/>
    <p:sldId id="595" r:id="rId63"/>
    <p:sldId id="620" r:id="rId64"/>
    <p:sldId id="591" r:id="rId65"/>
    <p:sldId id="622" r:id="rId66"/>
    <p:sldId id="596" r:id="rId67"/>
    <p:sldId id="623" r:id="rId68"/>
    <p:sldId id="617" r:id="rId69"/>
    <p:sldId id="309" r:id="rId70"/>
    <p:sldId id="373" r:id="rId71"/>
    <p:sldId id="640" r:id="rId72"/>
    <p:sldId id="641" r:id="rId73"/>
    <p:sldId id="565" r:id="rId74"/>
    <p:sldId id="281" r:id="rId75"/>
    <p:sldId id="286" r:id="rId76"/>
    <p:sldId id="300" r:id="rId77"/>
    <p:sldId id="301" r:id="rId78"/>
    <p:sldId id="510" r:id="rId79"/>
    <p:sldId id="486" r:id="rId80"/>
    <p:sldId id="485" r:id="rId81"/>
    <p:sldId id="489" r:id="rId82"/>
    <p:sldId id="490" r:id="rId83"/>
    <p:sldId id="493" r:id="rId84"/>
    <p:sldId id="567" r:id="rId85"/>
    <p:sldId id="690" r:id="rId86"/>
    <p:sldId id="531" r:id="rId87"/>
    <p:sldId id="569" r:id="rId88"/>
    <p:sldId id="568" r:id="rId89"/>
    <p:sldId id="302" r:id="rId90"/>
    <p:sldId id="296" r:id="rId91"/>
    <p:sldId id="297" r:id="rId92"/>
    <p:sldId id="282" r:id="rId93"/>
    <p:sldId id="283" r:id="rId94"/>
    <p:sldId id="284" r:id="rId95"/>
    <p:sldId id="674" r:id="rId96"/>
    <p:sldId id="280" r:id="rId97"/>
    <p:sldId id="290" r:id="rId98"/>
    <p:sldId id="670" r:id="rId99"/>
    <p:sldId id="291" r:id="rId100"/>
    <p:sldId id="293" r:id="rId101"/>
    <p:sldId id="294" r:id="rId102"/>
    <p:sldId id="295" r:id="rId103"/>
    <p:sldId id="303" r:id="rId104"/>
    <p:sldId id="642" r:id="rId105"/>
    <p:sldId id="571" r:id="rId106"/>
    <p:sldId id="305" r:id="rId107"/>
    <p:sldId id="572" r:id="rId108"/>
    <p:sldId id="306" r:id="rId109"/>
    <p:sldId id="643" r:id="rId110"/>
    <p:sldId id="457" r:id="rId111"/>
    <p:sldId id="453" r:id="rId112"/>
    <p:sldId id="458" r:id="rId113"/>
    <p:sldId id="452" r:id="rId114"/>
    <p:sldId id="459" r:id="rId115"/>
    <p:sldId id="460" r:id="rId116"/>
    <p:sldId id="461" r:id="rId117"/>
    <p:sldId id="462" r:id="rId118"/>
    <p:sldId id="689" r:id="rId119"/>
    <p:sldId id="646" r:id="rId120"/>
    <p:sldId id="555" r:id="rId121"/>
    <p:sldId id="556" r:id="rId122"/>
    <p:sldId id="557" r:id="rId123"/>
    <p:sldId id="437" r:id="rId124"/>
    <p:sldId id="558" r:id="rId125"/>
    <p:sldId id="299" r:id="rId126"/>
    <p:sldId id="559" r:id="rId127"/>
    <p:sldId id="644" r:id="rId128"/>
    <p:sldId id="330" r:id="rId129"/>
    <p:sldId id="329" r:id="rId130"/>
    <p:sldId id="331" r:id="rId131"/>
    <p:sldId id="332" r:id="rId132"/>
    <p:sldId id="327" r:id="rId133"/>
    <p:sldId id="328" r:id="rId134"/>
    <p:sldId id="333" r:id="rId135"/>
    <p:sldId id="336" r:id="rId136"/>
    <p:sldId id="337" r:id="rId137"/>
    <p:sldId id="650" r:id="rId138"/>
    <p:sldId id="649" r:id="rId139"/>
    <p:sldId id="648" r:id="rId140"/>
    <p:sldId id="656" r:id="rId141"/>
    <p:sldId id="654" r:id="rId142"/>
    <p:sldId id="655" r:id="rId143"/>
    <p:sldId id="653" r:id="rId144"/>
    <p:sldId id="658" r:id="rId145"/>
    <p:sldId id="657" r:id="rId146"/>
    <p:sldId id="669" r:id="rId147"/>
    <p:sldId id="668" r:id="rId148"/>
    <p:sldId id="376" r:id="rId149"/>
    <p:sldId id="377" r:id="rId150"/>
    <p:sldId id="660" r:id="rId151"/>
    <p:sldId id="350" r:id="rId152"/>
    <p:sldId id="352" r:id="rId153"/>
    <p:sldId id="359" r:id="rId154"/>
    <p:sldId id="354" r:id="rId155"/>
    <p:sldId id="356" r:id="rId156"/>
    <p:sldId id="358" r:id="rId157"/>
    <p:sldId id="361" r:id="rId158"/>
    <p:sldId id="411" r:id="rId159"/>
    <p:sldId id="412" r:id="rId160"/>
    <p:sldId id="651" r:id="rId161"/>
    <p:sldId id="652" r:id="rId162"/>
    <p:sldId id="419" r:id="rId163"/>
    <p:sldId id="420" r:id="rId164"/>
    <p:sldId id="399" r:id="rId165"/>
    <p:sldId id="661" r:id="rId166"/>
    <p:sldId id="666" r:id="rId167"/>
    <p:sldId id="662" r:id="rId168"/>
    <p:sldId id="421" r:id="rId169"/>
    <p:sldId id="422" r:id="rId170"/>
    <p:sldId id="423" r:id="rId171"/>
    <p:sldId id="424" r:id="rId172"/>
    <p:sldId id="664" r:id="rId173"/>
    <p:sldId id="665" r:id="rId174"/>
    <p:sldId id="383" r:id="rId175"/>
    <p:sldId id="442" r:id="rId176"/>
    <p:sldId id="384" r:id="rId177"/>
    <p:sldId id="663" r:id="rId178"/>
    <p:sldId id="443" r:id="rId179"/>
    <p:sldId id="444" r:id="rId180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B093D55-3F42-4CB2-8968-ABC0729720DC}">
          <p14:sldIdLst>
            <p14:sldId id="385"/>
            <p14:sldId id="672"/>
            <p14:sldId id="671"/>
            <p14:sldId id="394"/>
            <p14:sldId id="601"/>
            <p14:sldId id="602"/>
            <p14:sldId id="603"/>
            <p14:sldId id="604"/>
            <p14:sldId id="605"/>
            <p14:sldId id="673"/>
            <p14:sldId id="606"/>
            <p14:sldId id="607"/>
            <p14:sldId id="598"/>
            <p14:sldId id="699"/>
            <p14:sldId id="609"/>
            <p14:sldId id="610"/>
            <p14:sldId id="611"/>
            <p14:sldId id="406"/>
            <p14:sldId id="551"/>
            <p14:sldId id="698"/>
            <p14:sldId id="697"/>
            <p14:sldId id="612"/>
            <p14:sldId id="259"/>
            <p14:sldId id="260"/>
            <p14:sldId id="261"/>
            <p14:sldId id="262"/>
            <p14:sldId id="264"/>
            <p14:sldId id="599"/>
            <p14:sldId id="701"/>
            <p14:sldId id="613"/>
            <p14:sldId id="680"/>
            <p14:sldId id="681"/>
            <p14:sldId id="693"/>
            <p14:sldId id="694"/>
            <p14:sldId id="696"/>
            <p14:sldId id="685"/>
            <p14:sldId id="686"/>
            <p14:sldId id="687"/>
            <p14:sldId id="560"/>
            <p14:sldId id="691"/>
            <p14:sldId id="614"/>
            <p14:sldId id="563"/>
            <p14:sldId id="562"/>
            <p14:sldId id="548"/>
            <p14:sldId id="549"/>
            <p14:sldId id="615"/>
            <p14:sldId id="540"/>
            <p14:sldId id="349"/>
            <p14:sldId id="370"/>
            <p14:sldId id="541"/>
            <p14:sldId id="369"/>
            <p14:sldId id="542"/>
            <p14:sldId id="616"/>
            <p14:sldId id="597"/>
            <p14:sldId id="564"/>
            <p14:sldId id="594"/>
            <p14:sldId id="619"/>
            <p14:sldId id="618"/>
            <p14:sldId id="595"/>
            <p14:sldId id="620"/>
            <p14:sldId id="591"/>
            <p14:sldId id="622"/>
            <p14:sldId id="596"/>
            <p14:sldId id="623"/>
            <p14:sldId id="617"/>
            <p14:sldId id="309"/>
            <p14:sldId id="373"/>
            <p14:sldId id="640"/>
            <p14:sldId id="641"/>
            <p14:sldId id="565"/>
            <p14:sldId id="281"/>
            <p14:sldId id="286"/>
            <p14:sldId id="300"/>
            <p14:sldId id="301"/>
            <p14:sldId id="510"/>
            <p14:sldId id="486"/>
            <p14:sldId id="485"/>
            <p14:sldId id="489"/>
            <p14:sldId id="490"/>
            <p14:sldId id="493"/>
            <p14:sldId id="567"/>
            <p14:sldId id="690"/>
            <p14:sldId id="531"/>
            <p14:sldId id="569"/>
            <p14:sldId id="568"/>
            <p14:sldId id="302"/>
            <p14:sldId id="296"/>
            <p14:sldId id="297"/>
            <p14:sldId id="282"/>
            <p14:sldId id="283"/>
            <p14:sldId id="284"/>
            <p14:sldId id="674"/>
            <p14:sldId id="280"/>
            <p14:sldId id="290"/>
            <p14:sldId id="670"/>
            <p14:sldId id="291"/>
            <p14:sldId id="293"/>
            <p14:sldId id="294"/>
            <p14:sldId id="295"/>
            <p14:sldId id="303"/>
            <p14:sldId id="642"/>
            <p14:sldId id="571"/>
            <p14:sldId id="305"/>
            <p14:sldId id="572"/>
            <p14:sldId id="306"/>
            <p14:sldId id="643"/>
            <p14:sldId id="457"/>
            <p14:sldId id="453"/>
            <p14:sldId id="458"/>
            <p14:sldId id="452"/>
            <p14:sldId id="459"/>
            <p14:sldId id="460"/>
            <p14:sldId id="461"/>
            <p14:sldId id="462"/>
            <p14:sldId id="689"/>
            <p14:sldId id="646"/>
            <p14:sldId id="555"/>
            <p14:sldId id="556"/>
            <p14:sldId id="557"/>
            <p14:sldId id="437"/>
            <p14:sldId id="558"/>
            <p14:sldId id="299"/>
            <p14:sldId id="559"/>
            <p14:sldId id="644"/>
            <p14:sldId id="330"/>
            <p14:sldId id="329"/>
            <p14:sldId id="331"/>
            <p14:sldId id="332"/>
            <p14:sldId id="327"/>
            <p14:sldId id="328"/>
            <p14:sldId id="333"/>
            <p14:sldId id="336"/>
            <p14:sldId id="337"/>
            <p14:sldId id="650"/>
            <p14:sldId id="649"/>
            <p14:sldId id="648"/>
            <p14:sldId id="656"/>
            <p14:sldId id="654"/>
            <p14:sldId id="655"/>
            <p14:sldId id="653"/>
            <p14:sldId id="658"/>
            <p14:sldId id="657"/>
            <p14:sldId id="669"/>
            <p14:sldId id="668"/>
            <p14:sldId id="376"/>
            <p14:sldId id="377"/>
            <p14:sldId id="660"/>
            <p14:sldId id="350"/>
            <p14:sldId id="352"/>
            <p14:sldId id="359"/>
            <p14:sldId id="354"/>
            <p14:sldId id="356"/>
            <p14:sldId id="358"/>
            <p14:sldId id="361"/>
            <p14:sldId id="411"/>
            <p14:sldId id="412"/>
            <p14:sldId id="651"/>
            <p14:sldId id="652"/>
            <p14:sldId id="419"/>
            <p14:sldId id="420"/>
            <p14:sldId id="399"/>
            <p14:sldId id="661"/>
            <p14:sldId id="666"/>
            <p14:sldId id="662"/>
            <p14:sldId id="421"/>
            <p14:sldId id="422"/>
            <p14:sldId id="423"/>
            <p14:sldId id="424"/>
            <p14:sldId id="664"/>
            <p14:sldId id="665"/>
            <p14:sldId id="383"/>
            <p14:sldId id="442"/>
            <p14:sldId id="384"/>
            <p14:sldId id="663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6634C7"/>
    <a:srgbClr val="154B15"/>
    <a:srgbClr val="00FF00"/>
    <a:srgbClr val="B7472A"/>
    <a:srgbClr val="F5F5F5"/>
    <a:srgbClr val="D24726"/>
    <a:srgbClr val="9FCDB3"/>
    <a:srgbClr val="2173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56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handoutMaster" Target="handoutMasters/handout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6701CF-6506-4C71-B9C0-D553E89A3065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2024/12/31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2CAF6EC-44B5-4F44-84B2-F1866F3C3CE5}" type="datetime1">
              <a:rPr lang="ja-JP" altLang="en-US" smtClean="0"/>
              <a:pPr/>
              <a:t>2024/12/31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F61EA0F-A667-4B49-8422-0062BC55E249}" type="slidenum">
              <a:rPr lang="en-US" altLang="ja-JP" smtClean="0"/>
              <a:pPr/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ja-JP" smtClean="0"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9119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38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397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107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6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470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766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245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35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02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48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6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99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98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96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38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29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 rtlCol="0"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8056" y="3575304"/>
            <a:ext cx="9921943" cy="86201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2F3FE2-6705-F565-5229-C8D3DCC9E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69077"/>
            <a:ext cx="12192000" cy="29260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8B9EC4-4648-5254-5E35-73531440FB19}"/>
              </a:ext>
            </a:extLst>
          </p:cNvPr>
          <p:cNvSpPr txBox="1"/>
          <p:nvPr userDrawn="1"/>
        </p:nvSpPr>
        <p:spPr>
          <a:xfrm>
            <a:off x="7772402" y="6550222"/>
            <a:ext cx="168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</a:rPr>
              <a:t>Mizuki Mori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3C85F884-E1B0-E184-69BB-E82FBA770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54552" y="6569077"/>
            <a:ext cx="1682149" cy="290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3186764-8249-4F86-9F1E-0124A3C0442F}" type="datetime1">
              <a:rPr lang="ja-JP" altLang="en-US" smtClean="0"/>
              <a:t>2024/12/31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6CABB8-5CD1-1926-FDB8-93D8A284595F}"/>
              </a:ext>
            </a:extLst>
          </p:cNvPr>
          <p:cNvSpPr txBox="1"/>
          <p:nvPr userDrawn="1"/>
        </p:nvSpPr>
        <p:spPr>
          <a:xfrm>
            <a:off x="-1" y="6550223"/>
            <a:ext cx="32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SKY130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11210543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E2E95-C42D-4C36-B7CE-3A9BBBB31134}" type="datetime1">
              <a:rPr lang="ja-JP" altLang="en-US" noProof="0" smtClean="0"/>
              <a:t>2024/12/31</a:t>
            </a:fld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869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短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1E2FC-C007-45CB-A704-E25C88D29217}" type="datetime1">
              <a:rPr lang="ja-JP" altLang="en-US" noProof="0" smtClean="0"/>
              <a:t>2024/12/31</a:t>
            </a:fld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73EFFE-E2D8-4196-AC21-B05505B1EE2E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959F95F-1E7D-337E-AE1E-484E4582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CD71-3842-4EB6-9815-0BB8C1A5FDAB}" type="datetime1">
              <a:rPr lang="ja-JP" altLang="en-US" smtClean="0"/>
              <a:t>2024/12/31</a:t>
            </a:fld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8FA9DE1-458E-6FA3-9B63-023B08251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161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74617"/>
            <a:ext cx="5181600" cy="4902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4617"/>
            <a:ext cx="5181600" cy="4902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23BA004D-655A-BADF-D089-1C0EFAC9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CD71-3842-4EB6-9815-0BB8C1A5FDAB}" type="datetime1">
              <a:rPr lang="ja-JP" altLang="en-US" smtClean="0"/>
              <a:t>2024/12/31</a:t>
            </a:fld>
            <a:endParaRPr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0E39BF-10ED-71F5-D0CB-BA09B0503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384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13E4DDB-C357-5010-28A6-ABF48244227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6569077"/>
            <a:ext cx="12192000" cy="292608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454552" y="6569077"/>
            <a:ext cx="1682149" cy="290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037CD71-3842-4EB6-9815-0BB8C1A5FDAB}" type="datetime1">
              <a:rPr lang="ja-JP" altLang="en-US" smtClean="0"/>
              <a:t>2024/12/31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136702" y="6565392"/>
            <a:ext cx="1055298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7EAAFE-9B47-47B4-C480-DF338419C005}"/>
              </a:ext>
            </a:extLst>
          </p:cNvPr>
          <p:cNvSpPr txBox="1"/>
          <p:nvPr userDrawn="1"/>
        </p:nvSpPr>
        <p:spPr>
          <a:xfrm>
            <a:off x="-1" y="6550223"/>
            <a:ext cx="32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SKY130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AD1A3-E133-A77C-97AF-447313CD0D2C}"/>
              </a:ext>
            </a:extLst>
          </p:cNvPr>
          <p:cNvSpPr txBox="1"/>
          <p:nvPr userDrawn="1"/>
        </p:nvSpPr>
        <p:spPr>
          <a:xfrm>
            <a:off x="7772402" y="6550222"/>
            <a:ext cx="168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</a:rPr>
              <a:t>Mizuki Mori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800" kern="12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 smtClean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 smtClean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z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skywater-pdk.readthedocs.io/en/main/rules/periphery.htm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skywater-pdk.readthedocs.io/en/main/rules/periphery.ht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repo.hu/projects/xschem/xschem_man/symbol_property_syntax.html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repo.hu/projects/xschem/xschem_man/symbol_property_syntax.html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zki/lab240921" TargetMode="External"/><Relationship Id="rId2" Type="http://schemas.openxmlformats.org/officeDocument/2006/relationships/hyperlink" Target="https://github.com/3zki/wsl_osic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7" Type="http://schemas.openxmlformats.org/officeDocument/2006/relationships/image" Target="../media/image88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8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94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1604607" cy="914400"/>
          </a:xfrm>
        </p:spPr>
        <p:txBody>
          <a:bodyPr rtlCol="0">
            <a:noAutofit/>
          </a:bodyPr>
          <a:lstStyle/>
          <a:p>
            <a:pPr rtl="0"/>
            <a:r>
              <a:rPr lang="en-US" altLang="ja-JP" sz="4400" dirty="0">
                <a:latin typeface="Meiryo UI" panose="020B0604030504040204" pitchFamily="50" charset="-128"/>
                <a:ea typeface="Meiryo UI" panose="020B0604030504040204" pitchFamily="50" charset="-128"/>
              </a:rPr>
              <a:t>LSI design training with SKY130</a:t>
            </a:r>
            <a:endParaRPr lang="ja-JP" altLang="en-US" sz="4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3"/>
            <a:ext cx="9921943" cy="2663572"/>
          </a:xfrm>
        </p:spPr>
        <p:txBody>
          <a:bodyPr rtlCol="0">
            <a:normAutofit/>
          </a:bodyPr>
          <a:lstStyle/>
          <a:p>
            <a:r>
              <a:rPr kumimoji="1" lang="en-US" altLang="ja-JP" sz="2400" dirty="0"/>
              <a:t>Analog LSI design Part 1</a:t>
            </a:r>
            <a:endParaRPr lang="en-US" altLang="ja-JP" sz="24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Mizuki Mori , 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https://github.com/3zki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/>
              <a:t>Last update: 2024/12/31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590216-C9B9-CB61-44C2-15F08B0B98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C39FBC-62DA-4958-9F4D-68C05A2FE900}" type="datetime1">
              <a:rPr lang="ja-JP" altLang="en-US" smtClean="0"/>
              <a:t>2024/12/31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9BF4A9D-93B7-7D75-094E-BDBBBFD3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88" y="1337138"/>
            <a:ext cx="2228571" cy="3152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24AB-109E-62BC-B44A-BB3D1C1C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7F9F4B-05EE-D638-141D-2E805C70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3AEA3-2538-A296-7414-59B5F2FB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Equivalent circuit representing a MOSFET as a passive element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variable resistor between drain and source </a:t>
                </a:r>
                <a:br>
                  <a:rPr lang="en-US" altLang="ja-JP" sz="2000" dirty="0"/>
                </a:br>
                <a:r>
                  <a:rPr lang="en-US" altLang="ja-JP" sz="2000" dirty="0"/>
                  <a:t>should be a current source. (but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it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is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also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inaccurate though.)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main characteristic of MOSFETs is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transconductance</a:t>
                </a:r>
                <a:r>
                  <a:rPr lang="en-US" altLang="ja-JP" sz="2000" dirty="0"/>
                  <a:t>.</a:t>
                </a:r>
                <a:br>
                  <a:rPr lang="en-US" altLang="ja-JP" sz="2000" dirty="0"/>
                </a:br>
                <a14:m>
                  <m:oMath xmlns:m="http://schemas.openxmlformats.org/officeDocument/2006/math">
                    <m:r>
                      <a:rPr lang="en-US" altLang="ja-JP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ja-JP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ja-JP" sz="2000" dirty="0"/>
                </a:b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Another main characteristic is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saturation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which acts as a current source </a:t>
                </a:r>
                <a:br>
                  <a:rPr lang="en-US" altLang="ja-JP" sz="2000" dirty="0"/>
                </a:br>
                <a:r>
                  <a:rPr lang="en-US" altLang="ja-JP" sz="2000" dirty="0">
                    <a:solidFill>
                      <a:srgbClr val="FF0000"/>
                    </a:solidFill>
                  </a:rPr>
                  <a:t>in a specific Drain-Source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) region</a:t>
                </a:r>
                <a:r>
                  <a:rPr lang="en-US" altLang="ja-JP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Gate capacitance also exists between gate-drain and gate-body, </a:t>
                </a:r>
                <a:br>
                  <a:rPr lang="en-US" altLang="ja-JP" sz="2000" dirty="0"/>
                </a:br>
                <a:r>
                  <a:rPr lang="en-US" altLang="ja-JP" sz="2000" dirty="0"/>
                  <a:t>but only gate-source is drawn due to visual issues.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89" t="-13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1095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/>
              <a:t>When designing the layout without taps (contacts to body), </a:t>
            </a:r>
            <a:br>
              <a:rPr lang="en-US" altLang="ja-JP" sz="1800" dirty="0"/>
            </a:br>
            <a:r>
              <a:rPr lang="en-US" altLang="ja-JP" sz="1800" dirty="0" err="1"/>
              <a:t>well.pin</a:t>
            </a:r>
            <a:r>
              <a:rPr lang="en-US" altLang="ja-JP" sz="1800" dirty="0"/>
              <a:t> can avoid body connection violations in LVS.</a:t>
            </a:r>
          </a:p>
          <a:p>
            <a:r>
              <a:rPr lang="en-US" altLang="ja-JP" sz="1800" dirty="0" err="1"/>
              <a:t>well.pin</a:t>
            </a:r>
            <a:r>
              <a:rPr lang="en-US" altLang="ja-JP" sz="1800" dirty="0"/>
              <a:t> specifies the net name of the substrate / well.</a:t>
            </a:r>
            <a:br>
              <a:rPr lang="en-US" altLang="ja-JP" sz="1800" dirty="0"/>
            </a:br>
            <a:r>
              <a:rPr lang="en-US" altLang="ja-JP" sz="1800" dirty="0"/>
              <a:t>Don’t forget that you need to connect the body with tap cells.</a:t>
            </a:r>
            <a:br>
              <a:rPr lang="en-US" altLang="ja-JP" sz="2400" dirty="0"/>
            </a:br>
            <a:endParaRPr lang="en-US" altLang="ja-JP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E78A942-8B42-80B8-7989-4D9906D0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64" y="3038784"/>
            <a:ext cx="2342464" cy="2588423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Layer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pass</a:t>
            </a:r>
            <a:r>
              <a:rPr lang="ja-JP" altLang="en-US" dirty="0"/>
              <a:t> </a:t>
            </a:r>
            <a:r>
              <a:rPr lang="en-US" altLang="ja-JP" dirty="0"/>
              <a:t>LVS</a:t>
            </a:r>
            <a:r>
              <a:rPr lang="ja-JP" altLang="en-US" dirty="0"/>
              <a:t> </a:t>
            </a:r>
            <a:r>
              <a:rPr lang="en-US" altLang="ja-JP" dirty="0"/>
              <a:t>check</a:t>
            </a:r>
            <a:r>
              <a:rPr lang="ja-JP" altLang="en-US" dirty="0"/>
              <a:t> </a:t>
            </a:r>
            <a:r>
              <a:rPr lang="en-US" altLang="ja-JP" dirty="0"/>
              <a:t>in</a:t>
            </a:r>
            <a:r>
              <a:rPr lang="ja-JP" altLang="en-US" dirty="0"/>
              <a:t> </a:t>
            </a:r>
            <a:r>
              <a:rPr lang="en-US" altLang="ja-JP" dirty="0" err="1"/>
              <a:t>tapless</a:t>
            </a:r>
            <a:r>
              <a:rPr lang="ja-JP" altLang="en-US" dirty="0"/>
              <a:t> </a:t>
            </a:r>
            <a:r>
              <a:rPr lang="en-US" altLang="ja-JP" dirty="0"/>
              <a:t>design: </a:t>
            </a:r>
            <a:r>
              <a:rPr lang="en-US" altLang="ja-JP" dirty="0" err="1"/>
              <a:t>well.pin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7D1EA8F-70C5-E65E-8DAD-27569EEC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128" y="1356417"/>
            <a:ext cx="3516878" cy="5089903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8D2A19E-5907-B2F5-6FC8-6953E650736B}"/>
              </a:ext>
            </a:extLst>
          </p:cNvPr>
          <p:cNvCxnSpPr>
            <a:cxnSpLocks/>
          </p:cNvCxnSpPr>
          <p:nvPr/>
        </p:nvCxnSpPr>
        <p:spPr>
          <a:xfrm flipV="1">
            <a:off x="7703128" y="1924594"/>
            <a:ext cx="810691" cy="10553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CC233B4-DE85-2588-D633-CCEEB099E285}"/>
              </a:ext>
            </a:extLst>
          </p:cNvPr>
          <p:cNvSpPr txBox="1"/>
          <p:nvPr/>
        </p:nvSpPr>
        <p:spPr>
          <a:xfrm>
            <a:off x="7146771" y="2935854"/>
            <a:ext cx="13045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nwell.pin</a:t>
            </a:r>
            <a:r>
              <a:rPr kumimoji="1" lang="ja-JP" altLang="en-US" dirty="0"/>
              <a:t> 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0EFC765-145E-FC0E-2CB0-03937D34A5DB}"/>
              </a:ext>
            </a:extLst>
          </p:cNvPr>
          <p:cNvCxnSpPr>
            <a:cxnSpLocks/>
          </p:cNvCxnSpPr>
          <p:nvPr/>
        </p:nvCxnSpPr>
        <p:spPr>
          <a:xfrm>
            <a:off x="7703128" y="5185219"/>
            <a:ext cx="810691" cy="8238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813D4D7-0599-62AF-24C6-B674051C9282}"/>
              </a:ext>
            </a:extLst>
          </p:cNvPr>
          <p:cNvSpPr txBox="1"/>
          <p:nvPr/>
        </p:nvSpPr>
        <p:spPr>
          <a:xfrm>
            <a:off x="5259977" y="4624730"/>
            <a:ext cx="31912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pwell.pin</a:t>
            </a:r>
            <a:br>
              <a:rPr kumimoji="1" lang="en-US" altLang="ja-JP" dirty="0"/>
            </a:br>
            <a:r>
              <a:rPr kumimoji="1" lang="en-US" altLang="ja-JP" dirty="0"/>
              <a:t>(even with</a:t>
            </a:r>
            <a:r>
              <a:rPr kumimoji="1" lang="ja-JP" altLang="en-US" dirty="0"/>
              <a:t> </a:t>
            </a:r>
            <a:r>
              <a:rPr kumimoji="1" lang="en-US" altLang="ja-JP" dirty="0"/>
              <a:t>p-substrate)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94681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Layout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Layout: Planar FET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4067050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6DC05D6A-6C0B-1BA9-957F-131056D4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draw the layout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828999-64D8-43E8-B04A-EDAA8791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D2068E-AF5B-C692-878A-A4C8EB80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087E2C1-54DB-EB21-FC1D-918B34A8D3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/>
              <a:t>Make a LVS schematic (</a:t>
            </a:r>
            <a:r>
              <a:rPr lang="en-US" altLang="ja-JP" sz="2000" dirty="0" err="1"/>
              <a:t>Xschem</a:t>
            </a:r>
            <a:r>
              <a:rPr lang="en-US" altLang="ja-JP" sz="2000" dirty="0"/>
              <a:t>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Delete non-schematic symbols such as power source (</a:t>
            </a:r>
            <a:r>
              <a:rPr lang="en-US" altLang="ja-JP" sz="2000" dirty="0" err="1"/>
              <a:t>idc</a:t>
            </a:r>
            <a:r>
              <a:rPr lang="en-US" altLang="ja-JP" sz="2000" dirty="0"/>
              <a:t>, vdc...) and commands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Replace Global net symbol (</a:t>
            </a:r>
            <a:r>
              <a:rPr lang="en-US" altLang="ja-JP" sz="2000" dirty="0" err="1"/>
              <a:t>vdd</a:t>
            </a:r>
            <a:r>
              <a:rPr lang="en-US" altLang="ja-JP" sz="2000" dirty="0"/>
              <a:t>, gnd...) with </a:t>
            </a:r>
            <a:r>
              <a:rPr lang="en-US" altLang="ja-JP" sz="2000" dirty="0" err="1"/>
              <a:t>iopin.sym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Draw the layout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You should run DRC every couple of operations until you get used to it.</a:t>
            </a:r>
          </a:p>
          <a:p>
            <a:r>
              <a:rPr lang="ja-JP" altLang="en-US" sz="2000" dirty="0"/>
              <a:t>３．</a:t>
            </a:r>
            <a:r>
              <a:rPr lang="en-US" altLang="ja-JP" sz="2000" dirty="0"/>
              <a:t>DRC(Design Rules Check)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If you don’t pass DRC, foundries will not make a chip.</a:t>
            </a:r>
          </a:p>
          <a:p>
            <a:r>
              <a:rPr lang="ja-JP" altLang="en-US" sz="2000" dirty="0"/>
              <a:t>４．</a:t>
            </a:r>
            <a:r>
              <a:rPr lang="en-US" altLang="ja-JP" sz="2000" dirty="0"/>
              <a:t>LVS (Layout Versus Schematic)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Compare your layout with the LVS schematic and check if it is drawn correctly.</a:t>
            </a:r>
          </a:p>
          <a:p>
            <a:r>
              <a:rPr lang="ja-JP" altLang="en-US" sz="2000" dirty="0"/>
              <a:t>５．</a:t>
            </a:r>
            <a:r>
              <a:rPr lang="en-US" altLang="ja-JP" sz="2000" dirty="0"/>
              <a:t>PEX</a:t>
            </a:r>
            <a:r>
              <a:rPr lang="ja-JP" altLang="en-US" sz="2000" dirty="0"/>
              <a:t> </a:t>
            </a:r>
            <a:r>
              <a:rPr lang="en-US" altLang="ja-JP" sz="2000" dirty="0"/>
              <a:t>(Parasitic</a:t>
            </a:r>
            <a:r>
              <a:rPr lang="ja-JP" altLang="en-US" sz="2000" dirty="0"/>
              <a:t> </a:t>
            </a:r>
            <a:r>
              <a:rPr lang="en-US" altLang="ja-JP" sz="2000" dirty="0"/>
              <a:t>Extraction)</a:t>
            </a:r>
            <a:endParaRPr lang="en-US" altLang="ja-JP" dirty="0"/>
          </a:p>
        </p:txBody>
      </p:sp>
      <p:sp>
        <p:nvSpPr>
          <p:cNvPr id="2" name="右大かっこ 1">
            <a:extLst>
              <a:ext uri="{FF2B5EF4-FFF2-40B4-BE49-F238E27FC236}">
                <a16:creationId xmlns:a16="http://schemas.microsoft.com/office/drawing/2014/main" id="{ABCE689F-66F9-9DBC-4E46-8531BADDFEE2}"/>
              </a:ext>
            </a:extLst>
          </p:cNvPr>
          <p:cNvSpPr/>
          <p:nvPr/>
        </p:nvSpPr>
        <p:spPr>
          <a:xfrm>
            <a:off x="10467701" y="3656932"/>
            <a:ext cx="252549" cy="16204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EDD115-8B3D-3D58-542F-4C713949F22F}"/>
              </a:ext>
            </a:extLst>
          </p:cNvPr>
          <p:cNvSpPr txBox="1"/>
          <p:nvPr/>
        </p:nvSpPr>
        <p:spPr>
          <a:xfrm>
            <a:off x="10666309" y="4143997"/>
            <a:ext cx="1525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Layout</a:t>
            </a:r>
          </a:p>
          <a:p>
            <a:pPr algn="ctr"/>
            <a:r>
              <a:rPr lang="en-US" altLang="ja-JP" dirty="0"/>
              <a:t>verification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35024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C79F3-CCA5-49CC-562D-AE5EEED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layouts of CMOS inverter (NOT logic gate)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EE09E4-9386-52D4-CF67-6EAAF82A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AD5751-8CD1-4A28-400B-558BFC9F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67ED2C26-9ABA-4257-207C-98DC512E01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689877" y="1255927"/>
            <a:ext cx="1751505" cy="5309465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832E9F-764C-13A7-AC43-18B59A25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70" y="1259552"/>
            <a:ext cx="1730775" cy="53022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66FA79D-452F-3798-4FF3-A24AF9DE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76" y="1266040"/>
            <a:ext cx="1717349" cy="52957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83E0D2A-0B5D-DEAE-9962-5DBB2609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218" y="1259552"/>
            <a:ext cx="1751505" cy="528966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12AEC-B002-2628-34F3-B25251E36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723" y="1253485"/>
            <a:ext cx="1726361" cy="52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88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8348-D00F-BF52-D7D3-622509EC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FCD055-1136-3519-7C2E-0FCF3DBD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3ADC21-2373-6CF9-9C6C-E695D524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2FDF32-17F0-B16D-926B-2CFFF6CBD9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Do not violate design rules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en-US" altLang="ja-JP" sz="20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https://skywater-pdk.readthedocs.io/en/main/rules/periphery.html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marL="626364" lvl="1" indent="-342900"/>
            <a:r>
              <a:rPr kumimoji="1" lang="en-US" altLang="ja-JP" sz="2000" dirty="0"/>
              <a:t>Run </a:t>
            </a:r>
            <a:r>
              <a:rPr kumimoji="1" lang="en-US" altLang="ja-JP" sz="2000" dirty="0" err="1"/>
              <a:t>Klayout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DRC (Caravel) to verify that there are no errors and no violations.</a:t>
            </a:r>
            <a:endParaRPr kumimoji="1" lang="en-US" altLang="ja-JP" sz="2000" dirty="0"/>
          </a:p>
          <a:p>
            <a:pPr marL="626364" lvl="1" indent="-342900"/>
            <a:r>
              <a:rPr kumimoji="1" lang="en-US" altLang="ja-JP" sz="2000" dirty="0"/>
              <a:t>Run </a:t>
            </a:r>
            <a:r>
              <a:rPr lang="en-US" altLang="ja-JP" sz="2000" dirty="0" err="1"/>
              <a:t>Klayout</a:t>
            </a:r>
            <a:r>
              <a:rPr lang="en-US" altLang="ja-JP" sz="2000" dirty="0"/>
              <a:t> LVS to v</a:t>
            </a:r>
            <a:r>
              <a:rPr kumimoji="1" lang="en-US" altLang="ja-JP" sz="2000" dirty="0"/>
              <a:t>erify that your layout is equal to the LVS schematic.</a:t>
            </a:r>
          </a:p>
          <a:p>
            <a:pPr lvl="2"/>
            <a:r>
              <a:rPr lang="en-US" altLang="ja-JP" sz="2000" dirty="0"/>
              <a:t>If they do not match, post-layout simulation will not work properly.</a:t>
            </a:r>
            <a:br>
              <a:rPr lang="en-US" altLang="ja-JP" sz="2000" dirty="0"/>
            </a:br>
            <a:r>
              <a:rPr lang="en-US" altLang="ja-JP" sz="2000" dirty="0"/>
              <a:t>Of course, real chip may not work too.</a:t>
            </a:r>
          </a:p>
          <a:p>
            <a:pPr lvl="2"/>
            <a:r>
              <a:rPr kumimoji="1" lang="en-US" altLang="ja-JP" sz="2000" dirty="0"/>
              <a:t>Magic</a:t>
            </a:r>
            <a:r>
              <a:rPr lang="en-US" altLang="ja-JP" sz="2000" dirty="0"/>
              <a:t> DRC/LVS is also available.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105448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DCE409-36A5-2E5A-3062-348290EC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NAND layout based on </a:t>
            </a:r>
            <a:r>
              <a:rPr kumimoji="1" lang="en-US" altLang="ja-JP" dirty="0" err="1"/>
              <a:t>Pcell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219BA-822C-0C1A-9C9A-442EBCEA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2D201E-442A-00AF-BD2E-3E55B0C2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03E400F1-DD89-9826-8022-61A6C34863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52441" y="1266370"/>
            <a:ext cx="3766498" cy="5299022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DCB7FA6-3D8A-0AC4-1A6B-D8ED9A03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7" y="1267376"/>
            <a:ext cx="4057939" cy="53022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007500D-B01B-DE15-E7B5-DCC0F18F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092" y="1266370"/>
            <a:ext cx="3467717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385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Major</a:t>
            </a:r>
            <a:r>
              <a:rPr lang="ja-JP" altLang="en-US" dirty="0"/>
              <a:t> </a:t>
            </a:r>
            <a:r>
              <a:rPr lang="en-US" altLang="ja-JP" dirty="0"/>
              <a:t>design</a:t>
            </a:r>
            <a:r>
              <a:rPr lang="ja-JP" altLang="en-US" dirty="0"/>
              <a:t> </a:t>
            </a:r>
            <a:r>
              <a:rPr lang="en-US" altLang="ja-JP" dirty="0"/>
              <a:t>rules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SKY130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501667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DDF2B-5211-9E72-AED4-69E837F1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 rules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F9C4F-A849-72DA-8100-4A729000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1D60B-AB81-6B5F-BC21-537BB29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761B10-4960-729B-1873-BA6938239B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All  design rules are here</a:t>
            </a:r>
          </a:p>
          <a:p>
            <a:pPr lvl="1"/>
            <a:r>
              <a:rPr kumimoji="1" lang="en-US" altLang="ja-JP" sz="20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https://skywater-pdk.readthedocs.io/en/main/rules/periphery.html</a:t>
            </a:r>
            <a:endParaRPr kumimoji="1" lang="en-US" altLang="ja-JP" sz="2000" dirty="0">
              <a:solidFill>
                <a:schemeClr val="accent1"/>
              </a:solidFill>
            </a:endParaRPr>
          </a:p>
          <a:p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Here are some important design rules for drawing CMOS inverters</a:t>
            </a:r>
          </a:p>
          <a:p>
            <a:r>
              <a:rPr kumimoji="1" lang="en-US" altLang="ja-JP" sz="2000" dirty="0"/>
              <a:t>Transistors are automatically generated by </a:t>
            </a:r>
            <a:r>
              <a:rPr kumimoji="1" lang="en-US" altLang="ja-JP" sz="2000" dirty="0" err="1"/>
              <a:t>Pcell</a:t>
            </a:r>
            <a:r>
              <a:rPr kumimoji="1" lang="en-US" altLang="ja-JP" sz="2000" dirty="0"/>
              <a:t>, so we will focus on the metal layer.</a:t>
            </a:r>
          </a:p>
        </p:txBody>
      </p:sp>
    </p:spTree>
    <p:extLst>
      <p:ext uri="{BB962C8B-B14F-4D97-AF65-F5344CB8AC3E}">
        <p14:creationId xmlns:p14="http://schemas.microsoft.com/office/powerpoint/2010/main" val="2863937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DDF2B-5211-9E72-AED4-69E837F1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GRID / OFFGRID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F9C4F-A849-72DA-8100-4A729000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1D60B-AB81-6B5F-BC21-537BB29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761B10-4960-729B-1873-BA6938239B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x.1b: All layers must be on a grid of 0.005μm.</a:t>
            </a:r>
          </a:p>
          <a:p>
            <a:pPr marL="0" lvl="1" indent="0">
              <a:buNone/>
            </a:pPr>
            <a:r>
              <a:rPr kumimoji="1" lang="en-US" altLang="ja-JP" sz="2000" dirty="0"/>
              <a:t>Some layers (met1, via, met2) are available down to 0.001μm (x.1a),</a:t>
            </a:r>
          </a:p>
          <a:p>
            <a:pPr marL="0" lvl="1" indent="0">
              <a:buNone/>
            </a:pPr>
            <a:r>
              <a:rPr lang="en-US" altLang="ja-JP" sz="2000" dirty="0"/>
              <a:t>however, the </a:t>
            </a:r>
            <a:r>
              <a:rPr lang="en-US" altLang="ja-JP" sz="2000" dirty="0" err="1"/>
              <a:t>Klayout</a:t>
            </a:r>
            <a:r>
              <a:rPr lang="en-US" altLang="ja-JP" sz="2000" dirty="0"/>
              <a:t> DRC is unified at 0.005μm for all layers. </a:t>
            </a:r>
            <a:endParaRPr kumimoji="1" lang="en-US" altLang="ja-JP" sz="2000" dirty="0"/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For example, when you draw the rectangle, 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FF0000"/>
                </a:solidFill>
              </a:rPr>
              <a:t>the coordinates of 4 points must be 0.005μm steps.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endParaRPr lang="en-US" altLang="ja-JP" sz="2000" dirty="0"/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OFFGRID</a:t>
            </a:r>
            <a:r>
              <a:rPr kumimoji="1" lang="en-US" altLang="ja-JP" sz="2000" dirty="0"/>
              <a:t> error occurs when the coordinate finer than 0.005μm is specified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396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6416F28-589D-F8E9-97E0-EE86797C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01" y="3100825"/>
            <a:ext cx="8063198" cy="332656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03AC29D-E0C1-3561-9314-4BCBCB1A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npc.drawing</a:t>
            </a:r>
            <a:r>
              <a:rPr lang="en-US" altLang="ja-JP" dirty="0"/>
              <a:t> : Nitride Poly Cut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F1F0C8-C739-C778-F05C-565E3E73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E155AB-6D76-678A-7AC8-F8063421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FA9ADD-856B-68C9-5FE6-408F7E2F8D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1800" dirty="0"/>
              <a:t>npc.1 : Minimum width</a:t>
            </a:r>
            <a:r>
              <a:rPr lang="ja-JP" altLang="en-US" sz="1800" dirty="0"/>
              <a:t> </a:t>
            </a:r>
            <a:r>
              <a:rPr lang="en-US" altLang="ja-JP" sz="1800" dirty="0"/>
              <a:t>: 0.270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r>
              <a:rPr lang="en-US" altLang="ja-JP" sz="1800" dirty="0"/>
              <a:t>npc.2 : Minimum space of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 to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/>
              <a:t>0.270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r>
              <a:rPr lang="en-US" altLang="ja-JP" sz="1800" dirty="0"/>
              <a:t>npc.4 : Minimum space of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 to diff/tap:</a:t>
            </a:r>
            <a:r>
              <a:rPr lang="ja-JP" altLang="en-US" sz="1800" dirty="0"/>
              <a:t> </a:t>
            </a:r>
            <a:r>
              <a:rPr lang="en-US" altLang="ja-JP" sz="1800" dirty="0"/>
              <a:t>0.090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272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Potentiometer vs. </a:t>
            </a:r>
            <a:r>
              <a:rPr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11</a:t>
            </a:fld>
            <a:endParaRPr lang="ja-JP" altLang="en-US" noProof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085A0CD-E5AA-2C90-DF0B-8108C280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0" y="1579251"/>
            <a:ext cx="3740406" cy="3267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6EB62A5-B461-3646-647E-4C565B3BCD59}"/>
                  </a:ext>
                </a:extLst>
              </p:cNvPr>
              <p:cNvSpPr txBox="1"/>
              <p:nvPr/>
            </p:nvSpPr>
            <p:spPr>
              <a:xfrm rot="5400000">
                <a:off x="2169575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GΩ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6EB62A5-B461-3646-647E-4C565B3B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69575" y="3028324"/>
                <a:ext cx="3267478" cy="369332"/>
              </a:xfrm>
              <a:prstGeom prst="rect">
                <a:avLst/>
              </a:prstGeom>
              <a:blipFill>
                <a:blip r:embed="rId4"/>
                <a:stretch>
                  <a:fillRect l="-28333"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>
            <a:extLst>
              <a:ext uri="{FF2B5EF4-FFF2-40B4-BE49-F238E27FC236}">
                <a16:creationId xmlns:a16="http://schemas.microsoft.com/office/drawing/2014/main" id="{37034658-9AE2-6FCF-C53E-42C37A55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775" y="157925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/>
              <p:nvPr/>
            </p:nvSpPr>
            <p:spPr>
              <a:xfrm rot="5400000">
                <a:off x="6470370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70370" y="3028324"/>
                <a:ext cx="3267478" cy="369332"/>
              </a:xfrm>
              <a:prstGeom prst="rect">
                <a:avLst/>
              </a:prstGeom>
              <a:blipFill>
                <a:blip r:embed="rId6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7BD52B-226B-3740-7411-77212E9019B8}"/>
                  </a:ext>
                </a:extLst>
              </p:cNvPr>
              <p:cNvSpPr txBox="1"/>
              <p:nvPr/>
            </p:nvSpPr>
            <p:spPr>
              <a:xfrm>
                <a:off x="4464948" y="4846729"/>
                <a:ext cx="3263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7BD52B-226B-3740-7411-77212E90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48" y="4846729"/>
                <a:ext cx="3263438" cy="369332"/>
              </a:xfrm>
              <a:prstGeom prst="rect">
                <a:avLst/>
              </a:prstGeom>
              <a:blipFill>
                <a:blip r:embed="rId7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117B19F-15E9-4026-CF25-172415362214}"/>
                  </a:ext>
                </a:extLst>
              </p:cNvPr>
              <p:cNvSpPr txBox="1"/>
              <p:nvPr/>
            </p:nvSpPr>
            <p:spPr>
              <a:xfrm>
                <a:off x="8767697" y="4846729"/>
                <a:ext cx="3263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117B19F-15E9-4026-CF25-17241536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97" y="4846729"/>
                <a:ext cx="3263438" cy="369332"/>
              </a:xfrm>
              <a:prstGeom prst="rect">
                <a:avLst/>
              </a:prstGeom>
              <a:blipFill>
                <a:blip r:embed="rId8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2E51E8C-A147-EB3C-14F8-D0FAB3FC7EB8}"/>
              </a:ext>
            </a:extLst>
          </p:cNvPr>
          <p:cNvCxnSpPr/>
          <p:nvPr/>
        </p:nvCxnSpPr>
        <p:spPr>
          <a:xfrm>
            <a:off x="5225143" y="4345577"/>
            <a:ext cx="207264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988019-AB91-EAE2-3932-07311AC81B9D}"/>
              </a:ext>
            </a:extLst>
          </p:cNvPr>
          <p:cNvSpPr txBox="1"/>
          <p:nvPr/>
        </p:nvSpPr>
        <p:spPr>
          <a:xfrm>
            <a:off x="4985657" y="2821852"/>
            <a:ext cx="274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Hard to see if the vertical axis is in Ω</a:t>
            </a:r>
          </a:p>
          <a:p>
            <a:endParaRPr kumimoji="1" lang="en-US" altLang="ja-JP" dirty="0">
              <a:solidFill>
                <a:srgbClr val="FFFF00"/>
              </a:solidFill>
            </a:endParaRPr>
          </a:p>
          <a:p>
            <a:r>
              <a:rPr kumimoji="1" lang="en-US" altLang="ja-JP" dirty="0">
                <a:solidFill>
                  <a:srgbClr val="FFFF00"/>
                </a:solidFill>
              </a:rPr>
              <a:t>Engineers are interested in this section.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9A44663-6789-0AF6-21D0-CC389CBA2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68" y="1665480"/>
            <a:ext cx="3365009" cy="30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524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22648-5D41-CD91-2DF8-58A3193A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</a:t>
            </a:r>
            <a:r>
              <a:rPr kumimoji="1" lang="en-US" altLang="ja-JP" dirty="0"/>
              <a:t>icon1.drawing : Local Interconnect Contact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0FC392-9AD8-BBA5-E72F-3E7533B6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A2CAFB-8193-6D9E-BF8B-5E3EEDB3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704F7D-A016-5654-8A99-04B10EE7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775612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l</a:t>
            </a:r>
            <a:r>
              <a:rPr kumimoji="1" lang="en-US" altLang="ja-JP" sz="2000" dirty="0"/>
              <a:t>icon.1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0.170 μm×0.170 </a:t>
            </a:r>
            <a:r>
              <a:rPr kumimoji="1" lang="en-US" altLang="ja-JP" sz="2000" dirty="0" err="1"/>
              <a:t>μm</a:t>
            </a:r>
            <a:br>
              <a:rPr lang="en-US" altLang="ja-JP" sz="2000" dirty="0"/>
            </a:br>
            <a:r>
              <a:rPr kumimoji="1" lang="en-US" altLang="ja-JP" sz="2000" dirty="0"/>
              <a:t>licon.2 : </a:t>
            </a:r>
            <a:r>
              <a:rPr lang="en-US" altLang="ja-JP" sz="2000" dirty="0"/>
              <a:t>Minimum space of licon to licon</a:t>
            </a:r>
            <a:r>
              <a:rPr kumimoji="1" lang="en-US" altLang="ja-JP" sz="2000" dirty="0"/>
              <a:t>: 0.170 </a:t>
            </a:r>
            <a:r>
              <a:rPr kumimoji="1" lang="en-US" altLang="ja-JP" sz="2000" dirty="0" err="1"/>
              <a:t>μm</a:t>
            </a:r>
            <a:endParaRPr lang="en-US" altLang="ja-JP" sz="2000" dirty="0"/>
          </a:p>
          <a:p>
            <a:r>
              <a:rPr kumimoji="1" lang="en-US" altLang="ja-JP" sz="2000" dirty="0"/>
              <a:t>Minimum enclosure of licon by diff: </a:t>
            </a:r>
            <a:br>
              <a:rPr kumimoji="1" lang="en-US" altLang="ja-JP" sz="2000" dirty="0"/>
            </a:br>
            <a:r>
              <a:rPr lang="en-US" altLang="ja-JP" sz="1800" dirty="0"/>
              <a:t>licon.5a 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0.040 </a:t>
            </a:r>
            <a:r>
              <a:rPr kumimoji="1" lang="en-US" altLang="ja-JP" sz="1800" dirty="0" err="1"/>
              <a:t>μm</a:t>
            </a:r>
            <a:br>
              <a:rPr kumimoji="1" lang="en-US" altLang="ja-JP" sz="1800" dirty="0"/>
            </a:br>
            <a:r>
              <a:rPr lang="en-US" altLang="ja-JP" sz="1800" dirty="0"/>
              <a:t>licon.5c : In the other of the </a:t>
            </a:r>
            <a:r>
              <a:rPr lang="en-US" altLang="ja-JP" sz="1800" dirty="0" err="1"/>
              <a:t>x,y</a:t>
            </a:r>
            <a:r>
              <a:rPr lang="en-US" altLang="ja-JP" sz="1800" dirty="0"/>
              <a:t> axes </a:t>
            </a:r>
            <a:r>
              <a:rPr kumimoji="1" lang="en-US" altLang="ja-JP" sz="1800" dirty="0"/>
              <a:t>: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0.060 </a:t>
            </a:r>
            <a:r>
              <a:rPr kumimoji="1" lang="en-US" altLang="ja-JP" sz="1800" dirty="0" err="1"/>
              <a:t>μm</a:t>
            </a:r>
            <a:endParaRPr lang="en-US" altLang="ja-JP" sz="1800" dirty="0"/>
          </a:p>
          <a:p>
            <a:r>
              <a:rPr kumimoji="1" lang="en-US" altLang="ja-JP" sz="2000" dirty="0"/>
              <a:t>Minimum enclosure of licon by tap</a:t>
            </a:r>
            <a:r>
              <a:rPr lang="en-US" altLang="ja-JP" sz="2000" dirty="0"/>
              <a:t>:</a:t>
            </a:r>
            <a:br>
              <a:rPr lang="en-US" altLang="ja-JP" sz="2000" dirty="0"/>
            </a:br>
            <a:r>
              <a:rPr lang="en-US" altLang="ja-JP" sz="1800" dirty="0"/>
              <a:t>licon.7</a:t>
            </a:r>
            <a:r>
              <a:rPr lang="ja-JP" altLang="en-US" sz="1800" dirty="0"/>
              <a:t>　</a:t>
            </a:r>
            <a:r>
              <a:rPr lang="en-US" altLang="ja-JP" sz="1800" dirty="0"/>
              <a:t>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0.120</a:t>
            </a:r>
            <a:r>
              <a:rPr kumimoji="1" lang="en-US" altLang="ja-JP" sz="1800" dirty="0">
                <a:solidFill>
                  <a:schemeClr val="accent1"/>
                </a:solidFill>
              </a:rPr>
              <a:t> </a:t>
            </a:r>
            <a:r>
              <a:rPr kumimoji="1" lang="en-US" altLang="ja-JP" sz="1800" dirty="0" err="1"/>
              <a:t>μm</a:t>
            </a:r>
            <a:br>
              <a:rPr kumimoji="1" lang="en-US" altLang="ja-JP" sz="1800" dirty="0"/>
            </a:br>
            <a:r>
              <a:rPr lang="en-US" altLang="ja-JP" sz="1800" dirty="0"/>
              <a:t>licon.6</a:t>
            </a:r>
            <a:r>
              <a:rPr lang="ja-JP" altLang="en-US" sz="1800" dirty="0"/>
              <a:t>　</a:t>
            </a:r>
            <a:r>
              <a:rPr lang="en-US" altLang="ja-JP" sz="1800" dirty="0"/>
              <a:t>: May contact in the other axis, but must not overhang</a:t>
            </a:r>
            <a:br>
              <a:rPr lang="en-US" altLang="ja-JP" sz="1800" dirty="0"/>
            </a:br>
            <a:r>
              <a:rPr lang="en-US" altLang="ja-JP" sz="1800" dirty="0"/>
              <a:t>licon.5b : Min space between </a:t>
            </a:r>
            <a:r>
              <a:rPr lang="en-US" altLang="ja-JP" sz="1800" dirty="0" err="1"/>
              <a:t>tap_licon</a:t>
            </a:r>
            <a:r>
              <a:rPr lang="en-US" altLang="ja-JP" sz="1800" dirty="0"/>
              <a:t> and diff-abutting tap edge: 0.060μm from diff</a:t>
            </a:r>
          </a:p>
          <a:p>
            <a:r>
              <a:rPr kumimoji="1" lang="en-US" altLang="ja-JP" sz="2000" dirty="0"/>
              <a:t>Minimum enclosure of licon by poly</a:t>
            </a:r>
            <a:r>
              <a:rPr lang="en-US" altLang="ja-JP" sz="2000" dirty="0"/>
              <a:t>: </a:t>
            </a:r>
            <a:br>
              <a:rPr lang="en-US" altLang="ja-JP" sz="2000" dirty="0"/>
            </a:br>
            <a:r>
              <a:rPr lang="en-US" altLang="ja-JP" sz="1800" dirty="0"/>
              <a:t>licon.8</a:t>
            </a:r>
            <a:r>
              <a:rPr lang="ja-JP" altLang="en-US" sz="1800" dirty="0"/>
              <a:t>　</a:t>
            </a:r>
            <a:r>
              <a:rPr lang="en-US" altLang="ja-JP" sz="1800" dirty="0"/>
              <a:t>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lang="en-US" altLang="ja-JP" sz="1800" dirty="0"/>
              <a:t>: 0.050 </a:t>
            </a:r>
            <a:r>
              <a:rPr lang="en-US" altLang="ja-JP" sz="1800" dirty="0" err="1"/>
              <a:t>μm</a:t>
            </a:r>
            <a:br>
              <a:rPr lang="en-US" altLang="ja-JP" sz="1800" dirty="0"/>
            </a:br>
            <a:r>
              <a:rPr lang="en-US" altLang="ja-JP" sz="1800" dirty="0"/>
              <a:t>licon.8a : In the other of the </a:t>
            </a:r>
            <a:r>
              <a:rPr lang="en-US" altLang="ja-JP" sz="1800" dirty="0" err="1"/>
              <a:t>x,y</a:t>
            </a:r>
            <a:r>
              <a:rPr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0.080 </a:t>
            </a:r>
            <a:r>
              <a:rPr kumimoji="1" lang="en-US" altLang="ja-JP" sz="1800" dirty="0" err="1"/>
              <a:t>μm</a:t>
            </a:r>
            <a:endParaRPr lang="en-US" altLang="ja-JP" sz="1800" dirty="0"/>
          </a:p>
          <a:p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2B1CADD-79EE-4B29-CC41-D1402B7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76" y="1603231"/>
            <a:ext cx="4643229" cy="19653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4FEEBE3-0CA5-154E-4998-37432F04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884" y="4709035"/>
            <a:ext cx="3818021" cy="15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E64ED-AA7B-85C7-9B26-2E4B9BD4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li1.drawing : Local Interconnect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6F125-A839-331A-7EDC-999091F0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53807A-4BAC-0C68-C32C-AD410D39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02171C3-2743-299D-6BC9-83B82C90052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l</a:t>
                </a:r>
                <a:r>
                  <a:rPr kumimoji="1" lang="en-US" altLang="ja-JP" sz="2000" dirty="0"/>
                  <a:t>i.1 : Minimum space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0.170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li.2 : Maximum L/W ratio without licon or </a:t>
                </a:r>
                <a:r>
                  <a:rPr lang="en-US" altLang="ja-JP" sz="2000" dirty="0" err="1"/>
                  <a:t>mcon</a:t>
                </a:r>
                <a:r>
                  <a:rPr lang="en-US" altLang="ja-JP" sz="2000" dirty="0"/>
                  <a:t> : 10</a:t>
                </a:r>
                <a:r>
                  <a:rPr lang="ja-JP" altLang="en-US" sz="2000" dirty="0"/>
                  <a:t>　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DRC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cannot </a:t>
                </a:r>
                <a:r>
                  <a:rPr lang="en-US" altLang="ja-JP" sz="2000">
                    <a:solidFill>
                      <a:srgbClr val="FF0000"/>
                    </a:solidFill>
                  </a:rPr>
                  <a:t>check li.2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rule</a:t>
                </a:r>
                <a:br>
                  <a:rPr lang="en-US" altLang="ja-JP" sz="1600" dirty="0">
                    <a:solidFill>
                      <a:schemeClr val="accent1"/>
                    </a:solidFill>
                  </a:rPr>
                </a:br>
                <a:r>
                  <a:rPr lang="en-US" altLang="ja-JP" sz="2000" dirty="0"/>
                  <a:t>l</a:t>
                </a:r>
                <a:r>
                  <a:rPr kumimoji="1" lang="en-US" altLang="ja-JP" sz="2000" dirty="0"/>
                  <a:t>i.3 : </a:t>
                </a:r>
                <a:r>
                  <a:rPr lang="en-US" altLang="ja-JP" sz="2000" dirty="0"/>
                  <a:t>Minimum space of li to li </a:t>
                </a:r>
                <a:r>
                  <a:rPr kumimoji="1" lang="en-US" altLang="ja-JP" sz="2000" dirty="0"/>
                  <a:t>: 0.170μm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li.6 : Minimum area : 0.0561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r>
                  <a:rPr kumimoji="1" lang="en-US" altLang="ja-JP" sz="2000" dirty="0"/>
                  <a:t>Minimum enclosure of li1 by licon: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li.5 : </a:t>
                </a:r>
                <a:r>
                  <a:rPr kumimoji="1" lang="en-US" altLang="ja-JP" sz="2000" dirty="0"/>
                  <a:t>In either one of the </a:t>
                </a:r>
                <a:r>
                  <a:rPr kumimoji="1" lang="en-US" altLang="ja-JP" sz="2000" dirty="0" err="1"/>
                  <a:t>x,y</a:t>
                </a:r>
                <a:r>
                  <a:rPr kumimoji="1" lang="en-US" altLang="ja-JP" sz="2000" dirty="0"/>
                  <a:t> axes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0.080</a:t>
                </a:r>
                <a:r>
                  <a:rPr kumimoji="1" lang="en-US" altLang="ja-JP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ja-JP" sz="2000" dirty="0" err="1"/>
                  <a:t>μm</a:t>
                </a:r>
                <a:r>
                  <a:rPr kumimoji="1" lang="en-US" altLang="ja-JP" sz="2000" dirty="0"/>
                  <a:t>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licon.6 :May contact in the other axis, but must not overhang</a:t>
                </a:r>
                <a:br>
                  <a:rPr lang="en-US" altLang="ja-JP" sz="2000" dirty="0"/>
                </a:br>
                <a:endParaRPr kumimoji="1" lang="en-US" altLang="ja-JP" sz="2000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02171C3-2743-299D-6BC9-83B82C900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6A1538-EBB5-AA92-BD11-9D99D469F0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136313" y="6565900"/>
            <a:ext cx="1055687" cy="292100"/>
          </a:xfrm>
          <a:prstGeom prst="rect">
            <a:avLst/>
          </a:prstGeom>
        </p:spPr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B7D204F-CCB3-FC0F-E986-E5322793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5" y="4618781"/>
            <a:ext cx="5677833" cy="176670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BA60E63-F629-C464-E7C5-50E13009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531" y="3471434"/>
            <a:ext cx="2752434" cy="3093211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0CF9156-C9A4-8B1A-A6BA-C0BAC815D358}"/>
              </a:ext>
            </a:extLst>
          </p:cNvPr>
          <p:cNvCxnSpPr>
            <a:cxnSpLocks/>
          </p:cNvCxnSpPr>
          <p:nvPr/>
        </p:nvCxnSpPr>
        <p:spPr>
          <a:xfrm>
            <a:off x="6339840" y="4047836"/>
            <a:ext cx="40880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9427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BFD25-8D9E-54FD-C80E-D0AEC451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mcon.drawing</a:t>
            </a:r>
            <a:r>
              <a:rPr lang="en-US" altLang="ja-JP" dirty="0"/>
              <a:t> : Metal Contact (li1 - met1)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9E4F4F-4A49-FF7C-3A51-9C68C651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4A2FE-BD4A-3893-EBDD-3DFE52B1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A7F024-D88D-FFA4-3EDD-691BCD540A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t.1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0.170 μm×0.170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kumimoji="1" lang="en-US" altLang="ja-JP" sz="2000" dirty="0"/>
              <a:t>ct.2 : </a:t>
            </a:r>
            <a:r>
              <a:rPr lang="en-US" altLang="ja-JP" sz="2000" dirty="0"/>
              <a:t>Minimum space of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to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</a:t>
            </a:r>
            <a:r>
              <a:rPr kumimoji="1" lang="en-US" altLang="ja-JP" sz="2000" dirty="0"/>
              <a:t>: 0.190 </a:t>
            </a:r>
            <a:r>
              <a:rPr kumimoji="1" lang="en-US" altLang="ja-JP" sz="2000" dirty="0" err="1"/>
              <a:t>μm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kumimoji="1" lang="en-US" altLang="ja-JP" sz="2000" dirty="0"/>
              <a:t>Minimum enclosure of </a:t>
            </a:r>
            <a:r>
              <a:rPr kumimoji="1" lang="en-US" altLang="ja-JP" sz="2000" dirty="0" err="1"/>
              <a:t>mcon</a:t>
            </a:r>
            <a:r>
              <a:rPr kumimoji="1" lang="en-US" altLang="ja-JP" sz="2000" dirty="0"/>
              <a:t> by li</a:t>
            </a:r>
            <a:r>
              <a:rPr lang="en-US" altLang="ja-JP" sz="2000" dirty="0"/>
              <a:t>: </a:t>
            </a:r>
            <a:br>
              <a:rPr lang="en-US" altLang="ja-JP" sz="2000" dirty="0"/>
            </a:br>
            <a:r>
              <a:rPr lang="en-US" altLang="ja-JP" sz="2000" dirty="0"/>
              <a:t>ct.4 :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must not overhang li1.drawing (0.000 </a:t>
            </a:r>
            <a:r>
              <a:rPr lang="en-US" altLang="ja-JP" sz="2000" dirty="0" err="1"/>
              <a:t>μm</a:t>
            </a:r>
            <a:r>
              <a:rPr lang="en-US" altLang="ja-JP" sz="2000" dirty="0"/>
              <a:t>)</a:t>
            </a:r>
          </a:p>
          <a:p>
            <a:endParaRPr lang="en-US" altLang="ja-JP" sz="2000" dirty="0"/>
          </a:p>
          <a:p>
            <a:r>
              <a:rPr kumimoji="1" lang="en-US" altLang="ja-JP" sz="2000" dirty="0"/>
              <a:t>Minimum enclosure of met1 by </a:t>
            </a:r>
            <a:r>
              <a:rPr kumimoji="1" lang="en-US" altLang="ja-JP" sz="2000" dirty="0" err="1"/>
              <a:t>mcon</a:t>
            </a:r>
            <a:r>
              <a:rPr kumimoji="1" lang="en-US" altLang="ja-JP" sz="2000" dirty="0"/>
              <a:t>: </a:t>
            </a:r>
            <a:br>
              <a:rPr kumimoji="1" lang="en-US" altLang="ja-JP" sz="2000" dirty="0"/>
            </a:br>
            <a:r>
              <a:rPr lang="en-US" altLang="ja-JP" sz="2000" dirty="0"/>
              <a:t>m1.4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0.030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m1.5 : 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0.060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7246314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FF9D6-92C4-08DE-E015-7C1C8EC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met1/2/3.drawing : Metal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1E9786-8EAD-7653-947B-E60F880C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A1CB26-3267-62A6-73EF-956250BD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F13312-3EBB-5059-1755-5C0BDB3215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met1.drawing :</a:t>
                </a:r>
                <a:br>
                  <a:rPr lang="en-US" altLang="ja-JP" sz="2000" dirty="0"/>
                </a:br>
                <a:r>
                  <a:rPr lang="en-US" altLang="ja-JP" sz="2000" dirty="0"/>
                  <a:t>m1.</a:t>
                </a:r>
                <a:r>
                  <a:rPr kumimoji="1" lang="en-US" altLang="ja-JP" sz="2000" dirty="0"/>
                  <a:t>1 : Minimum width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0.140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m1.2 : Minimum space of met1 to met1: 0.140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m1.6 : Minimum area : 0.083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r>
                  <a:rPr kumimoji="1" lang="en-US" altLang="ja-JP" sz="2000" dirty="0"/>
                  <a:t>met2.drawing :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m2.</a:t>
                </a:r>
                <a:r>
                  <a:rPr kumimoji="1" lang="en-US" altLang="ja-JP" sz="2000" dirty="0"/>
                  <a:t>1 : </a:t>
                </a:r>
                <a:r>
                  <a:rPr lang="en-US" altLang="ja-JP" sz="2000" dirty="0"/>
                  <a:t>Minimum width</a:t>
                </a:r>
                <a:r>
                  <a:rPr lang="ja-JP" altLang="en-US" sz="2000" dirty="0"/>
                  <a:t> </a:t>
                </a:r>
                <a:r>
                  <a:rPr kumimoji="1" lang="en-US" altLang="ja-JP" sz="2000" dirty="0"/>
                  <a:t>: 0.140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m2.2 : Minimum space of met2 to met2 : 0.140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m2.6 : Minimum area : 0.0676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r>
                  <a:rPr lang="en-US" altLang="ja-JP" sz="2000" dirty="0"/>
                  <a:t>met3.drawing : </a:t>
                </a:r>
                <a:br>
                  <a:rPr lang="en-US" altLang="ja-JP" sz="2000" dirty="0"/>
                </a:br>
                <a:r>
                  <a:rPr lang="en-US" altLang="ja-JP" sz="2000" dirty="0"/>
                  <a:t>m3.</a:t>
                </a:r>
                <a:r>
                  <a:rPr kumimoji="1" lang="en-US" altLang="ja-JP" sz="2000" dirty="0"/>
                  <a:t>1 : </a:t>
                </a:r>
                <a:r>
                  <a:rPr lang="en-US" altLang="ja-JP" sz="2000" dirty="0"/>
                  <a:t>Minimum width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0.300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m3.2 : Minimum space of met3 to met3 : 0.300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m3.6 : Minimum area : 0.240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F13312-3EBB-5059-1755-5C0BDB321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852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76206-A721-AFE1-CA2A-DB6ED6A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v</a:t>
            </a:r>
            <a:r>
              <a:rPr kumimoji="1" lang="en-US" altLang="ja-JP" dirty="0" err="1"/>
              <a:t>ia.drawing</a:t>
            </a:r>
            <a:r>
              <a:rPr kumimoji="1" lang="en-US" altLang="ja-JP" dirty="0"/>
              <a:t> : Via (met1 - met2)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B1F1F8-7035-EB0B-6DD1-69D3204E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F88241-95AF-0F0D-62D4-07A6F6F3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4BC281-A1AD-1DD6-C1E7-0443F607E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via.1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0.150 μm×0.150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via.2 : Minimum space of via to via : 0.170 </a:t>
            </a:r>
            <a:r>
              <a:rPr lang="en-US" altLang="ja-JP" sz="2000" dirty="0" err="1"/>
              <a:t>μm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via by met1: </a:t>
            </a:r>
            <a:br>
              <a:rPr kumimoji="1" lang="en-US" altLang="ja-JP" sz="2000" dirty="0"/>
            </a:br>
            <a:r>
              <a:rPr lang="en-US" altLang="ja-JP" sz="2000" dirty="0"/>
              <a:t>via.4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0.055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met2 by via: </a:t>
            </a:r>
            <a:br>
              <a:rPr kumimoji="1" lang="en-US" altLang="ja-JP" sz="2000" dirty="0"/>
            </a:br>
            <a:r>
              <a:rPr lang="en-US" altLang="ja-JP" sz="2000" dirty="0"/>
              <a:t>m2.4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0.055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m2.5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8466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2233-B79F-F4E7-D3DE-6C6A7A00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567FD-FBA9-CE8B-F166-3006B2D4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</a:t>
            </a:r>
            <a:r>
              <a:rPr kumimoji="1" lang="en-US" altLang="ja-JP" dirty="0"/>
              <a:t>ia2.drawing : Via2 (met2 – met3)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163609-6BF9-612F-6540-1F271041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FEF330-1DB3-6A0F-3D9F-6C8C1F11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56C264-3AFB-8D5F-EC3C-9546969ECA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via.1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0.200 μm×0.200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via.2 : Minimum space of via to via : 0.200 </a:t>
            </a:r>
            <a:r>
              <a:rPr lang="en-US" altLang="ja-JP" sz="2000" dirty="0" err="1"/>
              <a:t>μm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via2 by met2: </a:t>
            </a:r>
            <a:br>
              <a:rPr kumimoji="1" lang="en-US" altLang="ja-JP" sz="2000" dirty="0"/>
            </a:br>
            <a:r>
              <a:rPr lang="en-US" altLang="ja-JP" sz="2000" dirty="0"/>
              <a:t>via.4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0.040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met3 by via2: </a:t>
            </a:r>
            <a:br>
              <a:rPr kumimoji="1" lang="en-US" altLang="ja-JP" sz="2000" dirty="0"/>
            </a:br>
            <a:r>
              <a:rPr lang="en-US" altLang="ja-JP" sz="2000" dirty="0"/>
              <a:t>m3.4 : </a:t>
            </a:r>
            <a:r>
              <a:rPr kumimoji="1" lang="en-US" altLang="ja-JP" sz="2000" dirty="0"/>
              <a:t>0.065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r>
              <a:rPr kumimoji="1" lang="en-US" altLang="ja-JP" sz="2000" dirty="0"/>
              <a:t> on all four sides.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696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Post-layout simulation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Parasitic extraction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116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4422202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Layout Validation: PEX, Parasitic Extraction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1E9A4-FE85-F645-6CE1-0C3ABCDE6C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RC extraction</a:t>
            </a:r>
            <a:br>
              <a:rPr kumimoji="1" lang="en-US" altLang="ja-JP" sz="2000" dirty="0"/>
            </a:br>
            <a:r>
              <a:rPr lang="en-US" altLang="ja-JP" sz="2000" dirty="0"/>
              <a:t>Make a netlist with parasitic resistance and</a:t>
            </a:r>
            <a:br>
              <a:rPr lang="en-US" altLang="ja-JP" sz="2000" dirty="0"/>
            </a:br>
            <a:r>
              <a:rPr lang="en-US" altLang="ja-JP" sz="2000" dirty="0"/>
              <a:t>parasitic capacitance</a:t>
            </a:r>
            <a:endParaRPr kumimoji="1" lang="en-US" altLang="ja-JP" sz="20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952830A-845F-0594-3A55-F1E23689E6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72200" y="1463040"/>
            <a:ext cx="5181600" cy="4902200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C extraction</a:t>
            </a:r>
            <a:br>
              <a:rPr lang="en-US" altLang="ja-JP" sz="2000" dirty="0"/>
            </a:br>
            <a:r>
              <a:rPr lang="en-US" altLang="ja-JP" sz="2000" dirty="0"/>
              <a:t>Make a netlist with parasitic capacitance only</a:t>
            </a:r>
            <a:endParaRPr lang="en-US" altLang="ja-JP" sz="2000" dirty="0">
              <a:solidFill>
                <a:schemeClr val="accent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25C0C85-A075-B972-E777-41890386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04" y="2587371"/>
            <a:ext cx="5458204" cy="3700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A04ABE-4F52-C8B8-C8EC-B39F9910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588840"/>
            <a:ext cx="5462489" cy="36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5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F32C7D-2B6D-AF8B-2FD9-1438F235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 before PEX: Flatten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9EC931-CD1D-02C4-4CAA-34904854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6A4F-94F6-42A7-B71A-9D99C6135490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0CD41C-4F21-AB17-1C5E-7A67E181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C5B754-DB78-DDCE-B53A-2E943D4713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1. Save the copy of your layout</a:t>
            </a:r>
          </a:p>
          <a:p>
            <a:pPr lvl="1"/>
            <a:r>
              <a:rPr lang="en-US" altLang="ja-JP" sz="2000" dirty="0"/>
              <a:t>Using UPPERCASE LETTERS in file name may cause some bugs.</a:t>
            </a:r>
          </a:p>
          <a:p>
            <a:pPr lvl="2"/>
            <a:r>
              <a:rPr lang="en-US" altLang="ja-JP" sz="2000" dirty="0"/>
              <a:t>Change the extension from .GDS to .</a:t>
            </a:r>
            <a:r>
              <a:rPr lang="en-US" altLang="ja-JP" sz="2000" dirty="0" err="1"/>
              <a:t>gds</a:t>
            </a:r>
            <a:endParaRPr lang="en-US" altLang="ja-JP" sz="2000" dirty="0"/>
          </a:p>
          <a:p>
            <a:r>
              <a:rPr lang="en-US" altLang="ja-JP" sz="2000" dirty="0"/>
              <a:t>2. Run  Cells &gt; Flatten Cell &gt; All hierarchy levels</a:t>
            </a:r>
          </a:p>
          <a:p>
            <a:r>
              <a:rPr lang="en-US" altLang="ja-JP" sz="2000" dirty="0"/>
              <a:t>3. Make sure that “Cells” is TOP (or the name you set) only and save it.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94C5B7-EAE2-AB4B-CC34-22A49372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792" y="1461197"/>
            <a:ext cx="2533114" cy="4175552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C11521C-8E84-AB83-61EA-DFCEA1873B5F}"/>
              </a:ext>
            </a:extLst>
          </p:cNvPr>
          <p:cNvCxnSpPr/>
          <p:nvPr/>
        </p:nvCxnSpPr>
        <p:spPr>
          <a:xfrm>
            <a:off x="9737387" y="4686694"/>
            <a:ext cx="7295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30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Parasitic extraction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1E9A4-FE85-F645-6CE1-0C3ABCDE6C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Run the parasitic capacitance extraction using Magic PEX.</a:t>
            </a:r>
          </a:p>
          <a:p>
            <a:pPr lvl="1"/>
            <a:r>
              <a:rPr lang="en-US" altLang="ja-JP" sz="2000" dirty="0"/>
              <a:t>Run Magic PEX (C extraction) </a:t>
            </a:r>
          </a:p>
          <a:p>
            <a:endParaRPr lang="en-US" altLang="ja-JP" sz="2000" dirty="0"/>
          </a:p>
          <a:p>
            <a:r>
              <a:rPr lang="en-US" altLang="ja-JP" sz="2000" dirty="0"/>
              <a:t>A netlist with parasitic capacitance is generated</a:t>
            </a:r>
          </a:p>
          <a:p>
            <a:r>
              <a:rPr lang="en-US" altLang="ja-JP" sz="2000" dirty="0"/>
              <a:t>Filename</a:t>
            </a:r>
            <a:r>
              <a:rPr lang="ja-JP" altLang="en-US" sz="2000" dirty="0"/>
              <a:t>：</a:t>
            </a:r>
            <a:r>
              <a:rPr lang="en-US" altLang="ja-JP" sz="2000" dirty="0"/>
              <a:t>{layout name}_</a:t>
            </a:r>
            <a:r>
              <a:rPr lang="en-US" altLang="ja-JP" sz="2000" dirty="0" err="1"/>
              <a:t>pex_extracted.spice</a:t>
            </a:r>
            <a:endParaRPr lang="en-US" altLang="ja-JP" sz="2000" dirty="0"/>
          </a:p>
          <a:p>
            <a:pPr lvl="2"/>
            <a:r>
              <a:rPr lang="en-US" altLang="ja-JP" sz="2000" dirty="0"/>
              <a:t>Default:</a:t>
            </a:r>
            <a:r>
              <a:rPr lang="ja-JP" altLang="en-US" sz="2000" dirty="0"/>
              <a:t> </a:t>
            </a:r>
            <a:r>
              <a:rPr lang="en-US" altLang="ja-JP" sz="2000" dirty="0" err="1"/>
              <a:t>TOP_pex_extracted.spice</a:t>
            </a:r>
            <a:endParaRPr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DFE7AD1-010C-A0F1-D8F8-9EA1113D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40" y="3028213"/>
            <a:ext cx="2818647" cy="3249080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6A6EAED-2B5F-CE0C-3CB5-5BD1D5A14A71}"/>
              </a:ext>
            </a:extLst>
          </p:cNvPr>
          <p:cNvCxnSpPr/>
          <p:nvPr/>
        </p:nvCxnSpPr>
        <p:spPr>
          <a:xfrm>
            <a:off x="8709890" y="5717309"/>
            <a:ext cx="8866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5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Characteristics of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12</a:t>
            </a:fld>
            <a:endParaRPr lang="ja-JP" altLang="en-US" noProof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034658-9AE2-6FCF-C53E-42C37A55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55" y="157925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/>
              <p:nvPr/>
            </p:nvSpPr>
            <p:spPr>
              <a:xfrm rot="5400000">
                <a:off x="-357150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-357150" y="3028324"/>
                <a:ext cx="3267478" cy="369332"/>
              </a:xfrm>
              <a:prstGeom prst="rect">
                <a:avLst/>
              </a:prstGeom>
              <a:blipFill>
                <a:blip r:embed="rId3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514270-BA8B-4D3A-D5DA-4329835C30A5}"/>
              </a:ext>
            </a:extLst>
          </p:cNvPr>
          <p:cNvCxnSpPr/>
          <p:nvPr/>
        </p:nvCxnSpPr>
        <p:spPr>
          <a:xfrm>
            <a:off x="2917372" y="3718560"/>
            <a:ext cx="0" cy="7402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795BF1D-7E0D-AEFD-C9CD-ECDAAC2730E6}"/>
                  </a:ext>
                </a:extLst>
              </p:cNvPr>
              <p:cNvSpPr txBox="1"/>
              <p:nvPr/>
            </p:nvSpPr>
            <p:spPr>
              <a:xfrm>
                <a:off x="2634343" y="3244334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795BF1D-7E0D-AEFD-C9CD-ECDAAC27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43" y="3244334"/>
                <a:ext cx="56605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CED64547-EBB8-64C2-63E4-FFD4CEFACD70}"/>
              </a:ext>
            </a:extLst>
          </p:cNvPr>
          <p:cNvSpPr/>
          <p:nvPr/>
        </p:nvSpPr>
        <p:spPr>
          <a:xfrm>
            <a:off x="3927567" y="2390112"/>
            <a:ext cx="738318" cy="1223554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774ED82-D8A2-C36F-4529-0B8DB441FC78}"/>
                  </a:ext>
                </a:extLst>
              </p:cNvPr>
              <p:cNvSpPr txBox="1"/>
              <p:nvPr/>
            </p:nvSpPr>
            <p:spPr>
              <a:xfrm>
                <a:off x="4023363" y="3635837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774ED82-D8A2-C36F-4529-0B8DB441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3" y="3635837"/>
                <a:ext cx="64252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8FCC22D-8176-2FCD-EB20-6E4E67DE4A82}"/>
                  </a:ext>
                </a:extLst>
              </p:cNvPr>
              <p:cNvSpPr txBox="1"/>
              <p:nvPr/>
            </p:nvSpPr>
            <p:spPr>
              <a:xfrm>
                <a:off x="4613490" y="2908120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8FCC22D-8176-2FCD-EB20-6E4E67DE4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490" y="2908120"/>
                <a:ext cx="64252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6D258FA-D626-8ACD-67BC-53674A296E90}"/>
                  </a:ext>
                </a:extLst>
              </p:cNvPr>
              <p:cNvSpPr txBox="1"/>
              <p:nvPr/>
            </p:nvSpPr>
            <p:spPr>
              <a:xfrm>
                <a:off x="3654204" y="2708605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6D258FA-D626-8ACD-67BC-53674A296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04" y="2708605"/>
                <a:ext cx="642522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9020F2D-D27E-B319-CAF4-99AB70C8255F}"/>
                  </a:ext>
                </a:extLst>
              </p:cNvPr>
              <p:cNvSpPr txBox="1"/>
              <p:nvPr/>
            </p:nvSpPr>
            <p:spPr>
              <a:xfrm>
                <a:off x="1942014" y="4841256"/>
                <a:ext cx="32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9020F2D-D27E-B319-CAF4-99AB70C8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14" y="4841256"/>
                <a:ext cx="3261601" cy="369332"/>
              </a:xfrm>
              <a:prstGeom prst="rect">
                <a:avLst/>
              </a:prstGeom>
              <a:blipFill>
                <a:blip r:embed="rId8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BF24E90-10F0-9098-2625-3B5F988CEE06}"/>
                  </a:ext>
                </a:extLst>
              </p:cNvPr>
              <p:cNvSpPr txBox="1"/>
              <p:nvPr/>
            </p:nvSpPr>
            <p:spPr>
              <a:xfrm>
                <a:off x="4423522" y="1684566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BF24E90-10F0-9098-2625-3B5F988C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22" y="1684566"/>
                <a:ext cx="6425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楕円 18">
            <a:extLst>
              <a:ext uri="{FF2B5EF4-FFF2-40B4-BE49-F238E27FC236}">
                <a16:creationId xmlns:a16="http://schemas.microsoft.com/office/drawing/2014/main" id="{533FD2D7-6319-D744-19EF-2E8E0EC6D30C}"/>
              </a:ext>
            </a:extLst>
          </p:cNvPr>
          <p:cNvSpPr/>
          <p:nvPr/>
        </p:nvSpPr>
        <p:spPr>
          <a:xfrm>
            <a:off x="4666952" y="2086795"/>
            <a:ext cx="155662" cy="1556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4">
                <a:extLst>
                  <a:ext uri="{FF2B5EF4-FFF2-40B4-BE49-F238E27FC236}">
                    <a16:creationId xmlns:a16="http://schemas.microsoft.com/office/drawing/2014/main" id="{33B437AD-3790-6632-6B36-2A8FC8F977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476978" y="1463040"/>
                <a:ext cx="6178065" cy="460174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   Threshold Voltage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Threshold gate-source voltage </a:t>
                </a:r>
                <a:br>
                  <a:rPr lang="en-US" altLang="ja-JP" sz="2000" dirty="0"/>
                </a:br>
                <a:r>
                  <a:rPr lang="en-US" altLang="ja-JP" sz="2000" dirty="0"/>
                  <a:t>at which current begins to conduct</a:t>
                </a:r>
                <a:endParaRPr lang="en-US" altLang="ja-JP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ja-JP" altLang="en-US" sz="2000" dirty="0"/>
                  <a:t>   </a:t>
                </a:r>
                <a:r>
                  <a:rPr kumimoji="1" lang="en-US" altLang="ja-JP" sz="2000" dirty="0"/>
                  <a:t>Transconductance</a:t>
                </a:r>
                <a:br>
                  <a:rPr lang="en-US" altLang="ja-JP" sz="2000" dirty="0"/>
                </a:br>
                <a:r>
                  <a:rPr lang="fr-FR" altLang="ja-JP" sz="2000" dirty="0"/>
                  <a:t>Gate-source voltage variation </a:t>
                </a:r>
                <a:br>
                  <a:rPr lang="fr-FR" altLang="ja-JP" sz="2000" dirty="0"/>
                </a:br>
                <a:r>
                  <a:rPr lang="fr-FR" altLang="ja-JP" sz="2000" dirty="0"/>
                  <a:t>vs. drain-source current variation</a:t>
                </a: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   on-resistance</a:t>
                </a:r>
                <a:br>
                  <a:rPr lang="en-US" altLang="ja-JP" sz="2000" dirty="0"/>
                </a:br>
                <a:r>
                  <a:rPr lang="en-US" altLang="ja-JP" sz="2000" dirty="0"/>
                  <a:t>Drain-source resistance in on-state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20" name="コンテンツ プレースホルダー 4">
                <a:extLst>
                  <a:ext uri="{FF2B5EF4-FFF2-40B4-BE49-F238E27FC236}">
                    <a16:creationId xmlns:a16="http://schemas.microsoft.com/office/drawing/2014/main" id="{33B437AD-3790-6632-6B36-2A8FC8F9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476978" y="1463040"/>
                <a:ext cx="6178065" cy="4601748"/>
              </a:xfrm>
              <a:blipFill>
                <a:blip r:embed="rId10"/>
                <a:stretch>
                  <a:fillRect l="-888" t="-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8484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19CAE-B73D-5AEE-D964-7A0C031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delay time simulation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CA9BFB-2B71-8B7C-E504-7BB2A460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9A9DB-80B1-1529-E4F5-0C0C736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000" dirty="0"/>
                  <a:t>CMOS inverter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endParaRPr lang="en-US" altLang="ja-JP" sz="2000" dirty="0"/>
              </a:p>
              <a:p>
                <a:endParaRPr lang="en-US" altLang="ja-JP" sz="2000" dirty="0"/>
              </a:p>
              <a:p>
                <a:pPr lvl="1"/>
                <a:endParaRPr lang="en-US" altLang="ja-JP" sz="2000" dirty="0"/>
              </a:p>
              <a:p>
                <a:pPr lvl="1"/>
                <a:r>
                  <a:rPr lang="en-US" altLang="ja-JP" sz="2000" dirty="0"/>
                  <a:t>The size of first stage is</a:t>
                </a:r>
                <a:r>
                  <a:rPr lang="ja-JP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/>
                <a:r>
                  <a:rPr lang="en-US" altLang="ja-JP" sz="2000" dirty="0"/>
                  <a:t>Output load capacitance is the same as 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/>
                <a:r>
                  <a:rPr lang="en-US" altLang="ja-JP" sz="2000" dirty="0"/>
                  <a:t>Simulate the delay time from </a:t>
                </a:r>
                <a:r>
                  <a:rPr lang="en-US" altLang="ja-JP" sz="2000" dirty="0" err="1"/>
                  <a:t>ina</a:t>
                </a:r>
                <a:r>
                  <a:rPr lang="en-US" altLang="ja-JP" sz="2000" dirty="0"/>
                  <a:t> to </a:t>
                </a:r>
                <a:r>
                  <a:rPr lang="en-US" altLang="ja-JP" sz="2000" dirty="0" err="1"/>
                  <a:t>outy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 b="-9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F60F5C67-28A3-9571-065B-4EB37ECA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746" y="2109201"/>
            <a:ext cx="9422002" cy="19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52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test bench for measuring ideal delay time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コンテンツ プレースホルダー 9">
            <a:extLst>
              <a:ext uri="{FF2B5EF4-FFF2-40B4-BE49-F238E27FC236}">
                <a16:creationId xmlns:a16="http://schemas.microsoft.com/office/drawing/2014/main" id="{912677A1-F938-483B-C7B5-8226A7D1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98" y="1255713"/>
            <a:ext cx="8469203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71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6077E232-B139-F406-545D-B0C5B9F1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Modify the test bench to post-layout simulation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C68DA4-EF61-E429-53EA-A081A61D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7F85C5-4409-BA9D-0152-9FDF35C3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8DCEA60-D627-7B2E-8474-A5C1B6ACB3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The following changes are required for post-layout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2000" dirty="0"/>
              <a:t>PATH to the extracted netlist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2000" dirty="0"/>
              <a:t>Symbol</a:t>
            </a:r>
            <a:r>
              <a:rPr lang="ja-JP" altLang="en-US" sz="2000" dirty="0"/>
              <a:t> </a:t>
            </a:r>
            <a:r>
              <a:rPr lang="en-US" altLang="ja-JP" sz="2000" dirty="0"/>
              <a:t>for the extracted netlist</a:t>
            </a:r>
          </a:p>
        </p:txBody>
      </p:sp>
    </p:spTree>
    <p:extLst>
      <p:ext uri="{BB962C8B-B14F-4D97-AF65-F5344CB8AC3E}">
        <p14:creationId xmlns:p14="http://schemas.microsoft.com/office/powerpoint/2010/main" val="1962911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EEBEE-4FC0-F6EE-C501-E135BF78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Set the PATH to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9B4A9D-62BB-6311-EF59-F5067235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D11241-2769-3057-CD79-53EC1FC0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34BC33-022C-9192-3B52-CFE57100FF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Set the PATH</a:t>
            </a:r>
            <a:r>
              <a:rPr lang="ja-JP" altLang="en-US" sz="2000" dirty="0"/>
              <a:t> </a:t>
            </a:r>
            <a:r>
              <a:rPr lang="en-US" altLang="ja-JP" sz="2000" dirty="0"/>
              <a:t>to</a:t>
            </a:r>
            <a:r>
              <a:rPr lang="ja-JP" altLang="en-US" sz="2000" dirty="0"/>
              <a:t> </a:t>
            </a:r>
            <a:r>
              <a:rPr lang="en-US" altLang="ja-JP" sz="2000" dirty="0"/>
              <a:t>the</a:t>
            </a:r>
            <a:r>
              <a:rPr lang="ja-JP" altLang="en-US" sz="2000" dirty="0"/>
              <a:t> </a:t>
            </a:r>
            <a:r>
              <a:rPr lang="en-US" altLang="ja-JP" sz="2000" dirty="0"/>
              <a:t>extracted</a:t>
            </a:r>
            <a:r>
              <a:rPr lang="ja-JP" altLang="en-US" sz="2000" dirty="0"/>
              <a:t> </a:t>
            </a:r>
            <a:r>
              <a:rPr lang="en-US" altLang="ja-JP" sz="2000" dirty="0"/>
              <a:t>netlist</a:t>
            </a:r>
            <a:r>
              <a:rPr lang="ja-JP" altLang="en-US" sz="2000" dirty="0"/>
              <a:t> </a:t>
            </a:r>
            <a:r>
              <a:rPr lang="en-US" altLang="ja-JP" sz="2000" dirty="0"/>
              <a:t>by</a:t>
            </a:r>
            <a:r>
              <a:rPr lang="ja-JP" altLang="en-US" sz="2000" dirty="0"/>
              <a:t> </a:t>
            </a:r>
            <a:r>
              <a:rPr lang="en-US" altLang="ja-JP" sz="2000" dirty="0"/>
              <a:t>.include</a:t>
            </a:r>
            <a:br>
              <a:rPr lang="en-US" altLang="ja-JP" sz="2000" dirty="0"/>
            </a:br>
            <a:r>
              <a:rPr lang="ja-JP" altLang="en-US" sz="2000" dirty="0"/>
              <a:t>　　・　</a:t>
            </a:r>
            <a:r>
              <a:rPr lang="en-US" altLang="ja-JP" sz="2000" dirty="0"/>
              <a:t>Extracted netlist is in the same directory as the layout (.</a:t>
            </a:r>
            <a:r>
              <a:rPr lang="en-US" altLang="ja-JP" sz="2000" dirty="0" err="1"/>
              <a:t>gds</a:t>
            </a:r>
            <a:r>
              <a:rPr lang="en-US" altLang="ja-JP" sz="2000" dirty="0"/>
              <a:t>)</a:t>
            </a:r>
            <a:endParaRPr lang="en-US" altLang="ja-JP" sz="2000" dirty="0">
              <a:solidFill>
                <a:schemeClr val="accent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9AA0E1-5D39-1DC3-252A-8CA16E4A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5091" y="2946084"/>
            <a:ext cx="9181818" cy="3593351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18C5A03-2B68-FEC5-BD13-3C69DC7544E0}"/>
              </a:ext>
            </a:extLst>
          </p:cNvPr>
          <p:cNvCxnSpPr/>
          <p:nvPr/>
        </p:nvCxnSpPr>
        <p:spPr>
          <a:xfrm>
            <a:off x="751125" y="4384899"/>
            <a:ext cx="11730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498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C312A5-E712-11A1-05D7-520B2ED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639673-C07A-48C2-0C2A-9EB36A91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1A2D8B-78FF-A294-355F-9FB3676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254FD5-ECE4-89AF-5184-AF4DB459CA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Make a symbol from LVS schematic</a:t>
            </a:r>
          </a:p>
          <a:p>
            <a:pPr lvl="1"/>
            <a:r>
              <a:rPr lang="en-US" altLang="ja-JP" sz="2000" dirty="0"/>
              <a:t>Menu</a:t>
            </a:r>
            <a:r>
              <a:rPr lang="ja-JP" altLang="en-US" sz="2000" dirty="0"/>
              <a:t>  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Symbol &gt; Make symbol from schematic</a:t>
            </a:r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371517-0676-CE01-3E92-5178AA45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000" y="2544570"/>
            <a:ext cx="3246491" cy="28401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CA234A6-7AD0-5BC9-4292-7AA6F56F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4" y="3179618"/>
            <a:ext cx="6325219" cy="1552553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AD285E7-234E-D1D4-3561-DAC46AB7C420}"/>
              </a:ext>
            </a:extLst>
          </p:cNvPr>
          <p:cNvCxnSpPr/>
          <p:nvPr/>
        </p:nvCxnSpPr>
        <p:spPr>
          <a:xfrm>
            <a:off x="3906982" y="3955894"/>
            <a:ext cx="16994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A5C537-EA47-5305-7960-3BFF23A47A68}"/>
              </a:ext>
            </a:extLst>
          </p:cNvPr>
          <p:cNvSpPr txBox="1"/>
          <p:nvPr/>
        </p:nvSpPr>
        <p:spPr>
          <a:xfrm>
            <a:off x="5781963" y="5152103"/>
            <a:ext cx="632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Generated symbol refer to the LVS schematic.</a:t>
            </a:r>
            <a:br>
              <a:rPr kumimoji="1" lang="en-US" altLang="ja-JP" sz="2000" dirty="0"/>
            </a:br>
            <a:r>
              <a:rPr kumimoji="1" lang="en-US" altLang="ja-JP" sz="2000" dirty="0"/>
              <a:t>We have to modify this to refer to the extracted netlist.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849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Open the symbol's property and set like this     (key binding: Q)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format=“@name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[pins in netlist]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template=“name=x1 prefix</a:t>
            </a:r>
            <a:r>
              <a:rPr kumimoji="1" lang="en-US" altLang="ja-JP" sz="2000" dirty="0">
                <a:solidFill>
                  <a:schemeClr val="tx1"/>
                </a:solidFill>
              </a:rPr>
              <a:t>=</a:t>
            </a:r>
            <a:r>
              <a:rPr kumimoji="1" lang="en-US" altLang="ja-JP" sz="2000" dirty="0">
                <a:solidFill>
                  <a:srgbClr val="FF0000"/>
                </a:solidFill>
              </a:rPr>
              <a:t>[title of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subckt</a:t>
            </a:r>
            <a:r>
              <a:rPr kumimoji="1" lang="en-US" altLang="ja-JP" sz="2000" dirty="0">
                <a:solidFill>
                  <a:srgbClr val="FF0000"/>
                </a:solidFill>
              </a:rPr>
              <a:t>]</a:t>
            </a:r>
            <a:r>
              <a:rPr kumimoji="1" lang="en-US" altLang="ja-JP" sz="2000" dirty="0">
                <a:solidFill>
                  <a:schemeClr val="tx1"/>
                </a:solidFill>
              </a:rPr>
              <a:t>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dirty="0"/>
              <a:t>See</a:t>
            </a:r>
            <a:r>
              <a:rPr kumimoji="1" lang="ja-JP" altLang="en-US" dirty="0"/>
              <a:t>　</a:t>
            </a:r>
            <a:r>
              <a:rPr kumimoji="1" lang="en-US" altLang="ja-JP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http://repo.hu/projects/xschem/xschem_man/symbol_property_syntax.html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96412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Example of CMOS inverter</a:t>
            </a:r>
            <a:endParaRPr kumimoji="1"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@@A @@Y @@VDD @@GND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prefix=</a:t>
            </a:r>
            <a:r>
              <a:rPr kumimoji="1" lang="en-US" altLang="ja-JP" sz="2000" dirty="0">
                <a:solidFill>
                  <a:srgbClr val="FF0000"/>
                </a:solidFill>
              </a:rPr>
              <a:t>TOP</a:t>
            </a:r>
            <a:r>
              <a:rPr kumimoji="1" lang="en-US" altLang="ja-JP" sz="2000" dirty="0"/>
              <a:t>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extra="prefix“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CB409EA-148C-908D-5C92-E932201E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2" y="4209270"/>
            <a:ext cx="4182546" cy="198718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AA0053-457B-9B06-69A2-588CB8340A5F}"/>
              </a:ext>
            </a:extLst>
          </p:cNvPr>
          <p:cNvSpPr txBox="1"/>
          <p:nvPr/>
        </p:nvSpPr>
        <p:spPr>
          <a:xfrm>
            <a:off x="341745" y="5202861"/>
            <a:ext cx="7435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Describe in the same order </a:t>
            </a:r>
            <a:br>
              <a:rPr kumimoji="1" lang="en-US" altLang="ja-JP" sz="2400" dirty="0">
                <a:solidFill>
                  <a:srgbClr val="FF0000"/>
                </a:solidFill>
              </a:rPr>
            </a:br>
            <a:r>
              <a:rPr kumimoji="1" lang="en-US" altLang="ja-JP" sz="2400" dirty="0">
                <a:solidFill>
                  <a:srgbClr val="FF0000"/>
                </a:solidFill>
              </a:rPr>
              <a:t>as the pins in the extracted netlist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E3A94ED-385D-C14D-6221-29BD69EB69D5}"/>
              </a:ext>
            </a:extLst>
          </p:cNvPr>
          <p:cNvSpPr/>
          <p:nvPr/>
        </p:nvSpPr>
        <p:spPr>
          <a:xfrm>
            <a:off x="8799872" y="4208265"/>
            <a:ext cx="2313442" cy="427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541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Example of CMOS inverter</a:t>
            </a:r>
            <a:endParaRPr kumimoji="1"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@@A @@Y @@VDD @@GND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extra="prefix“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073512-42AE-F0E8-D6DA-7749A33D8C88}"/>
              </a:ext>
            </a:extLst>
          </p:cNvPr>
          <p:cNvSpPr txBox="1"/>
          <p:nvPr/>
        </p:nvSpPr>
        <p:spPr>
          <a:xfrm>
            <a:off x="1273438" y="5243803"/>
            <a:ext cx="9645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Add “@@” prefix to the pins.</a:t>
            </a:r>
          </a:p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Now the symbol works.</a:t>
            </a:r>
            <a:endParaRPr kumimoji="1"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0B481B-D6C2-59A4-5283-7819230B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55" y="1254433"/>
            <a:ext cx="5224318" cy="127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55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Open the symbol's property and set like this     (key binding: Q)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format=“@name [pins in netlist] 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template=“name=x1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[Pins to specify net</a:t>
            </a:r>
            <a:r>
              <a:rPr lang="en-US" altLang="ja-JP" sz="2000" b="1" dirty="0">
                <a:solidFill>
                  <a:srgbClr val="FF0000"/>
                </a:solidFill>
              </a:rPr>
              <a:t> in property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] </a:t>
            </a:r>
            <a:r>
              <a:rPr kumimoji="1" lang="en-US" altLang="ja-JP" sz="2000" dirty="0"/>
              <a:t>prefix</a:t>
            </a:r>
            <a:r>
              <a:rPr kumimoji="1" lang="en-US" altLang="ja-JP" sz="2000" dirty="0">
                <a:solidFill>
                  <a:schemeClr val="tx1"/>
                </a:solidFill>
              </a:rPr>
              <a:t>=[title of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subckt</a:t>
            </a:r>
            <a:r>
              <a:rPr kumimoji="1" lang="en-US" altLang="ja-JP" sz="2000" dirty="0">
                <a:solidFill>
                  <a:schemeClr val="tx1"/>
                </a:solidFill>
              </a:rPr>
              <a:t>]“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en-US" altLang="ja-JP" sz="2000" dirty="0"/>
              <a:t>extra=“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[Pins to specify net</a:t>
            </a:r>
            <a:r>
              <a:rPr lang="en-US" altLang="ja-JP" sz="2000" b="1" dirty="0">
                <a:solidFill>
                  <a:srgbClr val="FF0000"/>
                </a:solidFill>
              </a:rPr>
              <a:t> in property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] </a:t>
            </a:r>
            <a:r>
              <a:rPr kumimoji="1" lang="en-US" altLang="ja-JP" sz="2000" dirty="0"/>
              <a:t>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See</a:t>
            </a:r>
            <a:r>
              <a:rPr kumimoji="1" lang="ja-JP" altLang="en-US" dirty="0"/>
              <a:t>　</a:t>
            </a:r>
            <a:r>
              <a:rPr kumimoji="1" lang="en-US" altLang="ja-JP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http://repo.hu/projects/xschem/xschem_man/symbol_property_syntax.html</a:t>
            </a:r>
            <a:r>
              <a:rPr kumimoji="1" lang="ja-JP" altLang="en-US" dirty="0"/>
              <a:t>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7372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464646"/>
                </a:solidFill>
              </a:rPr>
              <a:t>Remove VDD and GND pins from the symbol and describe them in the property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@@A @@Y </a:t>
            </a:r>
            <a:r>
              <a:rPr kumimoji="1" lang="en-US" altLang="ja-JP" sz="2000" dirty="0">
                <a:solidFill>
                  <a:srgbClr val="FF0000"/>
                </a:solidFill>
              </a:rPr>
              <a:t>@VDD 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</a:t>
            </a:r>
            <a:r>
              <a:rPr kumimoji="1" lang="en-US" altLang="ja-JP" sz="2000" dirty="0">
                <a:solidFill>
                  <a:srgbClr val="FF0000"/>
                </a:solidFill>
              </a:rPr>
              <a:t>VDD=VDD GND=0 </a:t>
            </a:r>
            <a:r>
              <a:rPr kumimoji="1" lang="en-US" altLang="ja-JP" sz="2000" dirty="0"/>
              <a:t>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</a:t>
            </a:r>
            <a:r>
              <a:rPr kumimoji="1" lang="en-US" altLang="ja-JP" sz="2000" dirty="0">
                <a:solidFill>
                  <a:srgbClr val="FF0000"/>
                </a:solidFill>
              </a:rPr>
              <a:t>VDD</a:t>
            </a:r>
            <a:r>
              <a:rPr lang="ja-JP" altLang="en-US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GND</a:t>
            </a:r>
            <a:r>
              <a:rPr kumimoji="1" lang="en-US" altLang="ja-JP" sz="2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/>
              <a:t>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073512-42AE-F0E8-D6DA-7749A33D8C88}"/>
              </a:ext>
            </a:extLst>
          </p:cNvPr>
          <p:cNvSpPr txBox="1"/>
          <p:nvPr/>
        </p:nvSpPr>
        <p:spPr>
          <a:xfrm>
            <a:off x="576143" y="4914498"/>
            <a:ext cx="11039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To specify a net of pin in the property, add “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@</a:t>
            </a:r>
            <a:r>
              <a:rPr kumimoji="1" lang="en-US" altLang="ja-JP" sz="2800" dirty="0">
                <a:solidFill>
                  <a:srgbClr val="FF0000"/>
                </a:solidFill>
              </a:rPr>
              <a:t>” prefix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format</a:t>
            </a:r>
            <a:r>
              <a:rPr kumimoji="1" lang="en-US" altLang="ja-JP" sz="28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add pins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extra</a:t>
            </a:r>
            <a:r>
              <a:rPr kumimoji="1" lang="en-US" altLang="ja-JP" sz="2800" dirty="0">
                <a:solidFill>
                  <a:srgbClr val="FF0000"/>
                </a:solidFill>
              </a:rPr>
              <a:t> and add default </a:t>
            </a:r>
            <a:r>
              <a:rPr kumimoji="1" lang="en-US" altLang="ja-JP" sz="2800" dirty="0" err="1">
                <a:solidFill>
                  <a:srgbClr val="FF0000"/>
                </a:solidFill>
              </a:rPr>
              <a:t>valueds</a:t>
            </a:r>
            <a:r>
              <a:rPr kumimoji="1" lang="en-US" altLang="ja-JP" sz="2800" dirty="0">
                <a:solidFill>
                  <a:srgbClr val="FF0000"/>
                </a:solidFill>
              </a:rPr>
              <a:t>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template</a:t>
            </a:r>
            <a:r>
              <a:rPr kumimoji="1" lang="en-US" altLang="ja-JP" sz="2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08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7BD0662-45A5-35FB-BE02-CF9DAE87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B7DE1EA-5882-0FF1-5CA3-E21537F8B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How to design Analog LSI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32E9A-EC46-DDC8-A268-CD527B052F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BE7AEFA-7BBF-41DD-B117-EE956940AF0B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EA2068-00BC-65A7-E943-42271D8EE6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056388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464646"/>
                </a:solidFill>
              </a:rPr>
              <a:t>Remove VDD and GND pins from the symbol and describe them in the property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@@A @@Y @VDD @GND 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</a:t>
            </a:r>
            <a:r>
              <a:rPr kumimoji="1" lang="en-US" altLang="ja-JP" sz="2000" u="sng" dirty="0">
                <a:solidFill>
                  <a:srgbClr val="FF0000"/>
                </a:solidFill>
              </a:rPr>
              <a:t>VDD=VDD GND=0</a:t>
            </a:r>
            <a:r>
              <a:rPr kumimoji="1" lang="en-US" altLang="ja-JP" sz="2000" dirty="0"/>
              <a:t> 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extra=“VDD</a:t>
            </a:r>
            <a:r>
              <a:rPr lang="ja-JP" altLang="en-US" sz="2000" dirty="0"/>
              <a:t> </a:t>
            </a:r>
            <a:r>
              <a:rPr lang="en-US" altLang="ja-JP" sz="2000" dirty="0"/>
              <a:t>GND</a:t>
            </a:r>
            <a:r>
              <a:rPr kumimoji="1" lang="en-US" altLang="ja-JP" sz="2000" dirty="0"/>
              <a:t> 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AB687C-1DB6-4675-8A2B-83E39B92B0CE}"/>
              </a:ext>
            </a:extLst>
          </p:cNvPr>
          <p:cNvSpPr txBox="1"/>
          <p:nvPr/>
        </p:nvSpPr>
        <p:spPr>
          <a:xfrm>
            <a:off x="7248986" y="4405209"/>
            <a:ext cx="299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easier to see!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585E54B-3B96-EDD8-905A-9FD17215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1" y="5008628"/>
            <a:ext cx="4854353" cy="1187867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208605D-D9E9-0FE8-49BB-ECA3458A8194}"/>
              </a:ext>
            </a:extLst>
          </p:cNvPr>
          <p:cNvCxnSpPr/>
          <p:nvPr/>
        </p:nvCxnSpPr>
        <p:spPr>
          <a:xfrm>
            <a:off x="6096000" y="5602559"/>
            <a:ext cx="10529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9D5AA99-4096-DABE-6457-4C09106C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70" y="5008628"/>
            <a:ext cx="2040688" cy="1187863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49475D4-8C40-A490-20E0-0B9AEE04E2EB}"/>
              </a:ext>
            </a:extLst>
          </p:cNvPr>
          <p:cNvSpPr/>
          <p:nvPr/>
        </p:nvSpPr>
        <p:spPr>
          <a:xfrm>
            <a:off x="10269695" y="5158689"/>
            <a:ext cx="1743679" cy="946547"/>
          </a:xfrm>
          <a:prstGeom prst="wedgeRoundRectCallout">
            <a:avLst>
              <a:gd name="adj1" fmla="val -93402"/>
              <a:gd name="adj2" fmla="val 8"/>
              <a:gd name="adj3" fmla="val 16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VDD=VDD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GND=0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03906-EFE4-83EA-0690-7C42B9CA3035}"/>
              </a:ext>
            </a:extLst>
          </p:cNvPr>
          <p:cNvSpPr txBox="1"/>
          <p:nvPr/>
        </p:nvSpPr>
        <p:spPr>
          <a:xfrm>
            <a:off x="8658610" y="1176313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inv.sym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821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Test bench modification (before)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9">
            <a:extLst>
              <a:ext uri="{FF2B5EF4-FFF2-40B4-BE49-F238E27FC236}">
                <a16:creationId xmlns:a16="http://schemas.microsoft.com/office/drawing/2014/main" id="{C9016734-01D9-AECD-3FC1-E70DA0A7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98" y="1255713"/>
            <a:ext cx="8469203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49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 bench modification (after)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9">
            <a:extLst>
              <a:ext uri="{FF2B5EF4-FFF2-40B4-BE49-F238E27FC236}">
                <a16:creationId xmlns:a16="http://schemas.microsoft.com/office/drawing/2014/main" id="{7753AD57-6422-AD53-68B0-DC0C1434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873" y="1267376"/>
            <a:ext cx="8944253" cy="530225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52322F7-C15C-E8CA-2BBA-4DB92AF635B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inv_pex.sch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710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 descr="グリーン, 窓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8DF6B263-8DF7-8DAF-309C-9F4E1061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729"/>
            <a:ext cx="10515600" cy="50702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89B7647-3D47-E75C-BDAC-14B78EA4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2B5458-7656-D29A-B947-DA3AA394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36AD06-00CC-5D83-C799-B9C94457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27E909A-8870-E8EB-6F2D-8B8BBD2F9D02}"/>
              </a:ext>
            </a:extLst>
          </p:cNvPr>
          <p:cNvCxnSpPr>
            <a:cxnSpLocks/>
          </p:cNvCxnSpPr>
          <p:nvPr/>
        </p:nvCxnSpPr>
        <p:spPr>
          <a:xfrm>
            <a:off x="3871502" y="3996813"/>
            <a:ext cx="57013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572DB46-E919-9116-C959-62BF8D2CA116}"/>
              </a:ext>
            </a:extLst>
          </p:cNvPr>
          <p:cNvCxnSpPr>
            <a:cxnSpLocks/>
          </p:cNvCxnSpPr>
          <p:nvPr/>
        </p:nvCxnSpPr>
        <p:spPr>
          <a:xfrm>
            <a:off x="9594894" y="3996813"/>
            <a:ext cx="56047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89DF3F-0162-87A7-6B25-535431C98839}"/>
              </a:ext>
            </a:extLst>
          </p:cNvPr>
          <p:cNvSpPr txBox="1"/>
          <p:nvPr/>
        </p:nvSpPr>
        <p:spPr>
          <a:xfrm>
            <a:off x="3871502" y="3229973"/>
            <a:ext cx="5723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149.9ps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56156D8-A16A-BC4C-F9DF-E48B4302778D}"/>
              </a:ext>
            </a:extLst>
          </p:cNvPr>
          <p:cNvSpPr txBox="1"/>
          <p:nvPr/>
        </p:nvSpPr>
        <p:spPr>
          <a:xfrm>
            <a:off x="8751289" y="3229973"/>
            <a:ext cx="22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15.0ps</a:t>
            </a:r>
            <a:endParaRPr kumimoji="1" lang="ja-JP" altLang="en-US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D2824C7-A4B8-4471-50AE-8D121231C546}"/>
              </a:ext>
            </a:extLst>
          </p:cNvPr>
          <p:cNvCxnSpPr>
            <a:cxnSpLocks/>
          </p:cNvCxnSpPr>
          <p:nvPr/>
        </p:nvCxnSpPr>
        <p:spPr>
          <a:xfrm>
            <a:off x="3871502" y="4116556"/>
            <a:ext cx="62838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B99BC4-79E0-301A-C89E-CC5CF2307A3A}"/>
              </a:ext>
            </a:extLst>
          </p:cNvPr>
          <p:cNvSpPr txBox="1"/>
          <p:nvPr/>
        </p:nvSpPr>
        <p:spPr>
          <a:xfrm>
            <a:off x="3871502" y="4245241"/>
            <a:ext cx="6283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164.9ps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651CBB-3331-D8BD-DFA1-13B4F2AC1A17}"/>
              </a:ext>
            </a:extLst>
          </p:cNvPr>
          <p:cNvSpPr txBox="1"/>
          <p:nvPr/>
        </p:nvSpPr>
        <p:spPr>
          <a:xfrm>
            <a:off x="3570831" y="5014682"/>
            <a:ext cx="694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accent1"/>
                </a:solidFill>
              </a:rPr>
              <a:t>Parasitic capacitance</a:t>
            </a:r>
            <a:br>
              <a:rPr kumimoji="1" lang="en-US" altLang="ja-JP" sz="2800" dirty="0">
                <a:solidFill>
                  <a:schemeClr val="accent1"/>
                </a:solidFill>
              </a:rPr>
            </a:br>
            <a:r>
              <a:rPr kumimoji="1" lang="en-US" altLang="ja-JP" sz="2800" dirty="0">
                <a:solidFill>
                  <a:schemeClr val="accent1"/>
                </a:solidFill>
              </a:rPr>
              <a:t>worsens responsiveness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411A72-C82C-9703-162C-C4F96C43D4EB}"/>
              </a:ext>
            </a:extLst>
          </p:cNvPr>
          <p:cNvSpPr txBox="1"/>
          <p:nvPr/>
        </p:nvSpPr>
        <p:spPr>
          <a:xfrm>
            <a:off x="9873343" y="2287140"/>
            <a:ext cx="117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00B050"/>
                </a:solidFill>
              </a:rPr>
              <a:t>After</a:t>
            </a:r>
            <a:endParaRPr kumimoji="1" lang="ja-JP" altLang="en-US" sz="2800" b="1" dirty="0">
              <a:solidFill>
                <a:srgbClr val="00B05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979B10A-BB3E-A4DD-14EB-4888F3353032}"/>
              </a:ext>
            </a:extLst>
          </p:cNvPr>
          <p:cNvSpPr txBox="1"/>
          <p:nvPr/>
        </p:nvSpPr>
        <p:spPr>
          <a:xfrm>
            <a:off x="8010526" y="2286219"/>
            <a:ext cx="1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CC3300"/>
                </a:solidFill>
              </a:rPr>
              <a:t>Before</a:t>
            </a:r>
            <a:endParaRPr kumimoji="1" lang="ja-JP" altLang="en-US" sz="28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992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Tips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002047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472540-418A-D6A4-1346-4A495BC3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Tips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9A2E76-6550-59B1-8D6F-B675E1ED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2E035A-456B-F6DF-66D1-C8D23CC7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135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44C6706-A37C-366A-F312-44A8E78926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Multi finger and Mismatch simulation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Monte Carlo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Analog</a:t>
            </a:r>
            <a:r>
              <a:rPr lang="ja-JP" altLang="en-US" sz="2800" dirty="0"/>
              <a:t> </a:t>
            </a:r>
            <a:r>
              <a:rPr lang="en-US" altLang="ja-JP" sz="2800" dirty="0"/>
              <a:t>switch and Pass Transistor Logic</a:t>
            </a:r>
            <a:endParaRPr kumimoji="1"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D latch and D flip-flop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4403285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Multi finger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 Techniques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7764908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FCEF3-1824-F15A-C69B-807E6152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FO of buffers in standard cells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1DE9C-FB31-912A-7111-2A48AA46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57D7BC-131E-C52A-0C6E-5DF5889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364E7E-678A-4959-9D05-A8B540809E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buf_2	1</a:t>
            </a:r>
            <a:r>
              <a:rPr lang="ja-JP" altLang="en-US" dirty="0"/>
              <a:t>→</a:t>
            </a:r>
            <a:r>
              <a:rPr lang="en-US" altLang="ja-JP" dirty="0"/>
              <a:t>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uf_4	1</a:t>
            </a:r>
            <a:r>
              <a:rPr kumimoji="1" lang="ja-JP" altLang="en-US" dirty="0"/>
              <a:t>→</a:t>
            </a:r>
            <a:r>
              <a:rPr kumimoji="1" lang="en-US" altLang="ja-JP" dirty="0"/>
              <a:t>4</a:t>
            </a:r>
          </a:p>
          <a:p>
            <a:r>
              <a:rPr lang="en-US" altLang="ja-JP" dirty="0"/>
              <a:t>buf_8	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clkbuf8	2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bufbuf8	0.6</a:t>
            </a:r>
            <a:r>
              <a:rPr lang="ja-JP" altLang="en-US" dirty="0"/>
              <a:t>→</a:t>
            </a:r>
            <a:r>
              <a:rPr lang="en-US" altLang="ja-JP" dirty="0"/>
              <a:t>1</a:t>
            </a:r>
            <a:r>
              <a:rPr lang="ja-JP" altLang="en-US" dirty="0"/>
              <a:t>→</a:t>
            </a:r>
            <a:r>
              <a:rPr lang="en-US" altLang="ja-JP" dirty="0"/>
              <a:t>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kumimoji="1" lang="en-US" altLang="ja-JP" dirty="0"/>
              <a:t>buf</a:t>
            </a:r>
            <a:r>
              <a:rPr lang="en-US" altLang="ja-JP" dirty="0"/>
              <a:t>_12	4</a:t>
            </a:r>
            <a:r>
              <a:rPr lang="ja-JP" altLang="en-US" dirty="0"/>
              <a:t>→</a:t>
            </a:r>
            <a:r>
              <a:rPr lang="en-US" altLang="ja-JP" dirty="0"/>
              <a:t>12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</a:t>
            </a:r>
            <a:r>
              <a:rPr lang="en-US" altLang="ja-JP" dirty="0"/>
              <a:t>16	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clkbuf16	4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bu</a:t>
            </a:r>
            <a:r>
              <a:rPr kumimoji="1" lang="en-US" altLang="ja-JP" dirty="0"/>
              <a:t>fbuf16	1</a:t>
            </a:r>
            <a:r>
              <a:rPr lang="ja-JP" altLang="en-US" dirty="0"/>
              <a:t>→</a:t>
            </a:r>
            <a:r>
              <a:rPr lang="en-US" altLang="ja-JP" dirty="0"/>
              <a:t>3</a:t>
            </a:r>
            <a:r>
              <a:rPr lang="ja-JP" altLang="en-US" dirty="0"/>
              <a:t>→</a:t>
            </a:r>
            <a:r>
              <a:rPr lang="en-US" altLang="ja-JP" dirty="0"/>
              <a:t>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40E87C-6C5A-A5A4-74DA-09BD3A9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11" y="1341420"/>
            <a:ext cx="7386590" cy="348775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7129708-944F-10B8-8732-D366B19AA60E}"/>
              </a:ext>
            </a:extLst>
          </p:cNvPr>
          <p:cNvSpPr/>
          <p:nvPr/>
        </p:nvSpPr>
        <p:spPr>
          <a:xfrm>
            <a:off x="57700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D0E620-D3FC-6551-EAC1-C43A14CD3306}"/>
              </a:ext>
            </a:extLst>
          </p:cNvPr>
          <p:cNvSpPr/>
          <p:nvPr/>
        </p:nvSpPr>
        <p:spPr>
          <a:xfrm>
            <a:off x="6716522" y="1854558"/>
            <a:ext cx="1335278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38E7DE-FF10-8844-5858-8581A8173B50}"/>
              </a:ext>
            </a:extLst>
          </p:cNvPr>
          <p:cNvSpPr/>
          <p:nvPr/>
        </p:nvSpPr>
        <p:spPr>
          <a:xfrm>
            <a:off x="8051800" y="1854558"/>
            <a:ext cx="3523487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4585FD-319D-F999-5B9A-EE8FB3934025}"/>
              </a:ext>
            </a:extLst>
          </p:cNvPr>
          <p:cNvSpPr txBox="1"/>
          <p:nvPr/>
        </p:nvSpPr>
        <p:spPr>
          <a:xfrm>
            <a:off x="501397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0.6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CB5BD9-3936-CB8B-F6FF-AC0D15369D5D}"/>
              </a:ext>
            </a:extLst>
          </p:cNvPr>
          <p:cNvSpPr txBox="1"/>
          <p:nvPr/>
        </p:nvSpPr>
        <p:spPr>
          <a:xfrm>
            <a:off x="6974494" y="2951237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3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9871D3-D6F9-96F0-39D6-701CE3DF5B9B}"/>
              </a:ext>
            </a:extLst>
          </p:cNvPr>
          <p:cNvSpPr txBox="1"/>
          <p:nvPr/>
        </p:nvSpPr>
        <p:spPr>
          <a:xfrm>
            <a:off x="9400395" y="2951236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8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A68B8D-AA1B-0AAF-D0DD-D0E715DEC662}"/>
              </a:ext>
            </a:extLst>
          </p:cNvPr>
          <p:cNvSpPr/>
          <p:nvPr/>
        </p:nvSpPr>
        <p:spPr>
          <a:xfrm>
            <a:off x="50753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3E5C81-595D-424E-AEA6-D1B36D14FDF2}"/>
              </a:ext>
            </a:extLst>
          </p:cNvPr>
          <p:cNvSpPr txBox="1"/>
          <p:nvPr/>
        </p:nvSpPr>
        <p:spPr>
          <a:xfrm>
            <a:off x="570869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1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888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38449-4C54-313A-B885-F9BB7BE6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 stage inverter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194A60-B509-92D5-83EC-EAEA547F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7028B5-480E-30D9-E394-6C8D5BAF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1EF2E0-F779-A985-119E-2F680CF0B0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Two transistors with the same node and the same size equals a transistor with twice W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B7CB8B-5315-F041-71DE-FCD1851E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6" y="3065316"/>
            <a:ext cx="9208168" cy="29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79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D5E36C7-7CB8-1886-4FB1-A52E2802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17" y="2295962"/>
            <a:ext cx="4541669" cy="40522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823632-5058-E996-433A-08437693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 stage inverter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CA3F86-C5AE-3E28-258A-4DFD5966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D6F7C3-9263-3BA7-31B2-388E13C0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91BF4EBB-35B1-CABD-6DFA-2089344135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6.6 / 3 divided into</a:t>
            </a:r>
            <a:r>
              <a:rPr lang="ja-JP" altLang="en-US" sz="2000" dirty="0"/>
              <a:t> </a:t>
            </a:r>
            <a:r>
              <a:rPr lang="en-US" altLang="ja-JP" sz="2000" dirty="0"/>
              <a:t>(1.65</a:t>
            </a:r>
            <a:r>
              <a:rPr lang="ja-JP" altLang="en-US" sz="2000" dirty="0"/>
              <a:t> </a:t>
            </a:r>
            <a:r>
              <a:rPr lang="en-US" altLang="ja-JP" sz="2000" dirty="0"/>
              <a:t>/ 0.75) *4</a:t>
            </a:r>
          </a:p>
          <a:p>
            <a:pPr lvl="1"/>
            <a:r>
              <a:rPr lang="en-US" altLang="ja-JP" sz="2000" dirty="0"/>
              <a:t>(6.6/3) *3  -&gt; (1.65</a:t>
            </a:r>
            <a:r>
              <a:rPr lang="ja-JP" altLang="en-US" sz="2000" dirty="0"/>
              <a:t> </a:t>
            </a:r>
            <a:r>
              <a:rPr lang="en-US" altLang="ja-JP" sz="2000" dirty="0"/>
              <a:t>/ 0.75) *12</a:t>
            </a:r>
          </a:p>
          <a:p>
            <a:pPr lvl="1"/>
            <a:r>
              <a:rPr lang="en-US" altLang="ja-JP" sz="2000" b="1" dirty="0">
                <a:solidFill>
                  <a:srgbClr val="FF0000"/>
                </a:solidFill>
              </a:rPr>
              <a:t>Flatten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before</a:t>
            </a:r>
            <a:r>
              <a:rPr lang="ja-JP" altLang="en-US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edit</a:t>
            </a:r>
          </a:p>
          <a:p>
            <a:endParaRPr lang="en-US" altLang="ja-JP" sz="2000" dirty="0"/>
          </a:p>
          <a:p>
            <a:r>
              <a:rPr lang="en-US" altLang="ja-JP" sz="2000" dirty="0"/>
              <a:t>LVS will pass without schematic modification.</a:t>
            </a:r>
            <a:endParaRPr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4831BC-0ACD-72F5-1E80-4B749D5D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5" y="0"/>
            <a:ext cx="4010526" cy="199561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36FB50-339F-2F3B-8385-70B123D3721A}"/>
              </a:ext>
            </a:extLst>
          </p:cNvPr>
          <p:cNvSpPr/>
          <p:nvPr/>
        </p:nvSpPr>
        <p:spPr>
          <a:xfrm>
            <a:off x="7361381" y="2170545"/>
            <a:ext cx="1348509" cy="43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C0BC40-4D8F-86E7-BD5C-FBAA418BB2E5}"/>
              </a:ext>
            </a:extLst>
          </p:cNvPr>
          <p:cNvSpPr/>
          <p:nvPr/>
        </p:nvSpPr>
        <p:spPr>
          <a:xfrm>
            <a:off x="8636000" y="300345"/>
            <a:ext cx="1052945" cy="1504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9A2B557-7D43-9E61-0A20-A6055CB4718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709890" y="1805187"/>
            <a:ext cx="452583" cy="365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D9-95A4-4430-AFF6-E91BC0354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75F4E-E39F-B6B6-E593-2834A456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3FE798F-CD0F-2DC1-C5C0-69670312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AD2B97-B26F-7914-C049-E5494CB8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5A4C12-FF77-2A1B-36C2-02B4ED38D3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>
                <a:solidFill>
                  <a:srgbClr val="464646"/>
                </a:solidFill>
              </a:rPr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18799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DD93AB-8C2B-C400-AA82-62340B7A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Mismatch</a:t>
            </a:r>
            <a:r>
              <a:rPr lang="ja-JP" altLang="en-US" dirty="0"/>
              <a:t> </a:t>
            </a:r>
            <a:r>
              <a:rPr lang="en-US" altLang="ja-JP" dirty="0"/>
              <a:t>simulation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23CE79-4A2D-61E7-E098-570F3B70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1B6514-A911-DFE8-B443-F9C4A1A2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879B796-330F-CD0C-23E4-75A65C1E5C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Multi-finger has the effect of reducing mismatch (variation between elements)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Mismatch simulations are available to look at element-to-element variation.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Assign a random Vth to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Append _mm to the end of the corner such as “</a:t>
            </a:r>
            <a:r>
              <a:rPr kumimoji="1" lang="en-US" altLang="ja-JP" sz="2000" dirty="0" err="1"/>
              <a:t>tt_mm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71088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32F6F8-0F96-6FC0-DCDA-483B552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Test bench example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1BFC27-EDFD-F6E9-21CA-95C2FD7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CE9FD-F346-7801-EEED-165F11D3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141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FFDB8A-1E73-A7ED-9338-76F2CEE792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51499" y="1228633"/>
            <a:ext cx="10489001" cy="5267204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E0AE12-D92C-C212-8670-2BD5CF4690E9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mm_sim.sch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230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EF7937-98D1-8D07-F41E-B009E0BB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Variation in 30 runs with the same seed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8141E0B-3BD8-6380-E740-B2788193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8DA889-85B2-24A9-66BE-1A7D4C78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142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686E3-60C7-9183-C5E6-E8C7EA3B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1" y="1235568"/>
            <a:ext cx="10020300" cy="531779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71D1794-5313-A36F-EEDC-B899CF49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42498"/>
            <a:ext cx="3321289" cy="256750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55F3A-A7DF-3869-EBB3-81E9D7A8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29" y="3799604"/>
            <a:ext cx="2124660" cy="275028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97E18B7-C7BF-A7C7-CAB9-D6A0C56C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12229"/>
            <a:ext cx="2487293" cy="12376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712190-CE77-EA32-549E-805F798D6350}"/>
              </a:ext>
            </a:extLst>
          </p:cNvPr>
          <p:cNvSpPr txBox="1"/>
          <p:nvPr/>
        </p:nvSpPr>
        <p:spPr>
          <a:xfrm>
            <a:off x="-62001" y="4650179"/>
            <a:ext cx="248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Both LVS schematics are identical.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D3AD4B-9C7C-B4AE-BC92-E13F8149FF11}"/>
              </a:ext>
            </a:extLst>
          </p:cNvPr>
          <p:cNvSpPr txBox="1"/>
          <p:nvPr/>
        </p:nvSpPr>
        <p:spPr>
          <a:xfrm>
            <a:off x="8525331" y="342062"/>
            <a:ext cx="322216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inv12.gds, inv12.sym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inv3.gds, inv3.sym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574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Monte Carlo simulation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Simulation by random </a:t>
            </a:r>
            <a:r>
              <a:rPr lang="en-US" altLang="ja-JP" sz="2400" dirty="0"/>
              <a:t>characteristics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3874038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27E55A83-FBB4-58C4-D022-6E84B657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Monte Carlo simulation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27CE31-F357-A8E8-9C1F-987CA6FA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09262-4705-C76C-2085-2643E25F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2B97A9B-F4EE-579C-A9E8-530A1AF55F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44100"/>
            <a:ext cx="11210543" cy="4601748"/>
          </a:xfrm>
        </p:spPr>
        <p:txBody>
          <a:bodyPr>
            <a:normAutofit/>
          </a:bodyPr>
          <a:lstStyle/>
          <a:p>
            <a:pPr lvl="1"/>
            <a:r>
              <a:rPr lang="en-US" altLang="ja-JP" sz="2000" dirty="0"/>
              <a:t>Usually, we specify the corner of model in the testbench.</a:t>
            </a:r>
          </a:p>
          <a:p>
            <a:pPr lvl="1"/>
            <a:r>
              <a:rPr lang="en-US" altLang="ja-JP" sz="2000" dirty="0"/>
              <a:t>Monte Carlo simulation runs multiple simulations with random characteristics</a:t>
            </a:r>
          </a:p>
          <a:p>
            <a:pPr lvl="1"/>
            <a:r>
              <a:rPr lang="en-US" altLang="ja-JP" sz="2000" dirty="0"/>
              <a:t>In SKY130, “mc” corner is a Monte Carlo method model.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D4BAF04-D031-7E9F-D76A-9192D816FF45}"/>
              </a:ext>
            </a:extLst>
          </p:cNvPr>
          <p:cNvCxnSpPr>
            <a:cxnSpLocks/>
          </p:cNvCxnSpPr>
          <p:nvPr/>
        </p:nvCxnSpPr>
        <p:spPr>
          <a:xfrm flipV="1">
            <a:off x="1252928" y="2939626"/>
            <a:ext cx="0" cy="3248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35DE7F2-9F85-14AA-AB9F-5EEB198AAF86}"/>
              </a:ext>
            </a:extLst>
          </p:cNvPr>
          <p:cNvCxnSpPr>
            <a:cxnSpLocks/>
          </p:cNvCxnSpPr>
          <p:nvPr/>
        </p:nvCxnSpPr>
        <p:spPr>
          <a:xfrm>
            <a:off x="1222664" y="6153577"/>
            <a:ext cx="43357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D827717-9188-FC91-74E5-358DA0ED3B39}"/>
              </a:ext>
            </a:extLst>
          </p:cNvPr>
          <p:cNvSpPr txBox="1"/>
          <p:nvPr/>
        </p:nvSpPr>
        <p:spPr>
          <a:xfrm>
            <a:off x="1207533" y="6188323"/>
            <a:ext cx="433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NMOS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034E39-61DA-75C6-C474-A4F13EBBA57D}"/>
              </a:ext>
            </a:extLst>
          </p:cNvPr>
          <p:cNvSpPr txBox="1"/>
          <p:nvPr/>
        </p:nvSpPr>
        <p:spPr>
          <a:xfrm rot="16200000">
            <a:off x="-601482" y="4379308"/>
            <a:ext cx="324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PMOS</a:t>
            </a:r>
            <a:endParaRPr kumimoji="1" lang="ja-JP" altLang="en-US" dirty="0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214B5A4B-D1F9-D1BA-4E5F-39894A6B3461}"/>
              </a:ext>
            </a:extLst>
          </p:cNvPr>
          <p:cNvSpPr/>
          <p:nvPr/>
        </p:nvSpPr>
        <p:spPr>
          <a:xfrm>
            <a:off x="161871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B35472B6-A9DC-C4B6-8C90-6760FC2C9F7C}"/>
              </a:ext>
            </a:extLst>
          </p:cNvPr>
          <p:cNvSpPr/>
          <p:nvPr/>
        </p:nvSpPr>
        <p:spPr>
          <a:xfrm>
            <a:off x="395665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02B0EDF-B335-1ED8-4640-B57E7693829B}"/>
              </a:ext>
            </a:extLst>
          </p:cNvPr>
          <p:cNvSpPr/>
          <p:nvPr/>
        </p:nvSpPr>
        <p:spPr>
          <a:xfrm>
            <a:off x="224164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EC960C11-DE42-354D-297B-52E9D39BDDCF}"/>
              </a:ext>
            </a:extLst>
          </p:cNvPr>
          <p:cNvSpPr/>
          <p:nvPr/>
        </p:nvSpPr>
        <p:spPr>
          <a:xfrm>
            <a:off x="457958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744216F1-9E5B-0A46-D663-4373881ABC02}"/>
              </a:ext>
            </a:extLst>
          </p:cNvPr>
          <p:cNvCxnSpPr>
            <a:stCxn id="25" idx="0"/>
            <a:endCxn id="27" idx="4"/>
          </p:cNvCxnSpPr>
          <p:nvPr/>
        </p:nvCxnSpPr>
        <p:spPr>
          <a:xfrm flipV="1">
            <a:off x="209301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FA74D03A-C938-F518-950B-36D0B6901820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190225" y="350744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78A6CF6-293C-84F3-E3B2-A312B5079917}"/>
              </a:ext>
            </a:extLst>
          </p:cNvPr>
          <p:cNvCxnSpPr>
            <a:stCxn id="28" idx="4"/>
            <a:endCxn id="26" idx="0"/>
          </p:cNvCxnSpPr>
          <p:nvPr/>
        </p:nvCxnSpPr>
        <p:spPr>
          <a:xfrm flipH="1">
            <a:off x="443095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A5F5033-EE02-C19F-2F79-132974F65EB2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2567301" y="538215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6C77C1B6-3773-A403-54A4-A1BB7327A1C6}"/>
              </a:ext>
            </a:extLst>
          </p:cNvPr>
          <p:cNvSpPr/>
          <p:nvPr/>
        </p:nvSpPr>
        <p:spPr>
          <a:xfrm>
            <a:off x="3054823" y="4166829"/>
            <a:ext cx="948583" cy="5007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accent1"/>
                </a:solidFill>
              </a:rPr>
              <a:t>tt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B84FEB5-73AB-87F2-E8F8-73B5D9DA04C7}"/>
              </a:ext>
            </a:extLst>
          </p:cNvPr>
          <p:cNvSpPr txBox="1"/>
          <p:nvPr/>
        </p:nvSpPr>
        <p:spPr>
          <a:xfrm>
            <a:off x="5528163" y="3317803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High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S</a:t>
            </a:r>
            <a:r>
              <a:rPr kumimoji="1" lang="en-US" altLang="ja-JP" dirty="0"/>
              <a:t>low response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8332509-0936-8AE2-A0D6-835CD8F03594}"/>
              </a:ext>
            </a:extLst>
          </p:cNvPr>
          <p:cNvSpPr txBox="1"/>
          <p:nvPr/>
        </p:nvSpPr>
        <p:spPr>
          <a:xfrm>
            <a:off x="5528164" y="5197492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Low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F</a:t>
            </a:r>
            <a:r>
              <a:rPr kumimoji="1" lang="en-US" altLang="ja-JP" dirty="0"/>
              <a:t>ast response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9847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B3334-6487-D7DC-FA6B-19F94E02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Xschem</a:t>
            </a:r>
            <a:r>
              <a:rPr lang="ja-JP" altLang="en-US" dirty="0"/>
              <a:t> </a:t>
            </a:r>
            <a:r>
              <a:rPr lang="en-US" altLang="ja-JP" dirty="0"/>
              <a:t>testbench</a:t>
            </a:r>
            <a:r>
              <a:rPr lang="ja-JP" altLang="en-US" dirty="0"/>
              <a:t> </a:t>
            </a:r>
            <a:r>
              <a:rPr lang="en-US" altLang="ja-JP" dirty="0"/>
              <a:t>(mc,</a:t>
            </a:r>
            <a:r>
              <a:rPr lang="ja-JP" altLang="en-US" dirty="0"/>
              <a:t> </a:t>
            </a:r>
            <a:r>
              <a:rPr kumimoji="1" lang="en-US" altLang="ja-JP" dirty="0"/>
              <a:t>10 times,</a:t>
            </a:r>
            <a:r>
              <a:rPr kumimoji="1" lang="ja-JP" altLang="en-US" dirty="0"/>
              <a:t> </a:t>
            </a:r>
            <a:r>
              <a:rPr kumimoji="1" lang="en-US" altLang="ja-JP" dirty="0">
                <a:latin typeface="+mn-lt"/>
              </a:rPr>
              <a:t>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87F00-5551-A9B0-7FDD-B830D05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4F6B4B-1F6B-C523-F3E2-DC6294AA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242B22AA-E861-1D3E-32A3-C7944506277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4500" y="1706172"/>
            <a:ext cx="11210925" cy="4115580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47146E-D154-A24C-31BB-EFB17A21021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test_inv_mc.sch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031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638CBD-0D4F-3FDB-0A20-0C097B55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results (mc)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8E68BB-9F7A-C879-5288-E789EBD7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2965FD-1B3B-821B-A522-A4C734D7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146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EF06DE0D-0B77-CFB4-7FA0-79D9E9B438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60562" y="1463675"/>
            <a:ext cx="8178800" cy="4600575"/>
          </a:xfrm>
        </p:spPr>
      </p:pic>
    </p:spTree>
    <p:extLst>
      <p:ext uri="{BB962C8B-B14F-4D97-AF65-F5344CB8AC3E}">
        <p14:creationId xmlns:p14="http://schemas.microsoft.com/office/powerpoint/2010/main" val="18752045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Pass transistor logic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Transmission gate, Analog switch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7776024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/>
        </p:nvGraphicFramePr>
        <p:xfrm>
          <a:off x="6301511" y="2611146"/>
          <a:ext cx="5283198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B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0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66133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8" y="2836029"/>
            <a:ext cx="5776332" cy="21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30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B7FFA-C1F4-9FD6-40AE-2309EEE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2-input AND as one-way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D40C6-D59B-C26A-7100-B6B276EA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A5CFE8-1585-AE8B-9ACB-08101E2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9814DF-BB35-60A3-F8F7-04AF491B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97" y="1639879"/>
            <a:ext cx="3980952" cy="22666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C395EFA-20C8-7BD4-CB80-355CEC50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51" y="1639878"/>
            <a:ext cx="3980952" cy="2266667"/>
          </a:xfrm>
          <a:prstGeom prst="rect">
            <a:avLst/>
          </a:prstGeom>
        </p:spPr>
      </p:pic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8FD4A223-0F99-A3A6-6921-51DFC7576A3D}"/>
              </a:ext>
            </a:extLst>
          </p:cNvPr>
          <p:cNvGraphicFramePr>
            <a:graphicFrameLocks noGrp="1"/>
          </p:cNvGraphicFramePr>
          <p:nvPr/>
        </p:nvGraphicFramePr>
        <p:xfrm>
          <a:off x="539171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7232DAA9-23D5-50CE-E9AC-15FD357FDEDA}"/>
              </a:ext>
            </a:extLst>
          </p:cNvPr>
          <p:cNvGraphicFramePr>
            <a:graphicFrameLocks noGrp="1"/>
          </p:cNvGraphicFramePr>
          <p:nvPr/>
        </p:nvGraphicFramePr>
        <p:xfrm>
          <a:off x="6395027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C8251FD-206D-3282-81D4-A6E74C7B2E0A}"/>
              </a:ext>
            </a:extLst>
          </p:cNvPr>
          <p:cNvCxnSpPr/>
          <p:nvPr/>
        </p:nvCxnSpPr>
        <p:spPr>
          <a:xfrm>
            <a:off x="1810327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45D0F5-D15E-6174-5439-A93C8E64CE14}"/>
              </a:ext>
            </a:extLst>
          </p:cNvPr>
          <p:cNvSpPr txBox="1"/>
          <p:nvPr/>
        </p:nvSpPr>
        <p:spPr>
          <a:xfrm>
            <a:off x="979054" y="5663578"/>
            <a:ext cx="1023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When OFF, the switch is in a circuit-breaking state in the real switch,</a:t>
            </a:r>
            <a:br>
              <a:rPr kumimoji="1" lang="en-US" altLang="ja-JP" dirty="0"/>
            </a:br>
            <a:r>
              <a:rPr kumimoji="1" lang="en-US" altLang="ja-JP" dirty="0"/>
              <a:t>but in the AND gate, it is connected to GND.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3012FCB-E029-23AD-384A-C3116F27D5A4}"/>
              </a:ext>
            </a:extLst>
          </p:cNvPr>
          <p:cNvCxnSpPr/>
          <p:nvPr/>
        </p:nvCxnSpPr>
        <p:spPr>
          <a:xfrm>
            <a:off x="7689273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9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27EA5-9B57-B3CD-7F7B-0E080BF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Draw the schematics and test benches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739BBE3-D7AE-C01A-1DCB-CCF3C0496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162" y="1255713"/>
            <a:ext cx="9997676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53391-4B6E-D365-DB7C-EF2C4DBA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D7D20E-F4B0-96F1-69D6-648A045978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C2E7C8-E547-5082-2CCC-B751681574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7813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NAND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4966BF-7C47-9DFF-DA37-14CBADE8E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Inverted output of 2-input AND</a:t>
            </a:r>
            <a:endParaRPr lang="ja-JP" altLang="en-US" sz="2000" dirty="0"/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/>
        </p:nvGraphicFramePr>
        <p:xfrm>
          <a:off x="6228415" y="1533697"/>
          <a:ext cx="5283198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B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0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66133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7" y="2836029"/>
            <a:ext cx="5680491" cy="21410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726032C-6D5C-A5CA-ADCA-87C94D621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739" y="4214230"/>
            <a:ext cx="5695238" cy="226666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FAAED-BE3D-2F49-0B6D-26529E267771}"/>
              </a:ext>
            </a:extLst>
          </p:cNvPr>
          <p:cNvSpPr txBox="1"/>
          <p:nvPr/>
        </p:nvSpPr>
        <p:spPr>
          <a:xfrm>
            <a:off x="141032" y="5754411"/>
            <a:ext cx="590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Inverted NAND is treated as AND in CMOS circuits.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669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Analog switch (transmission gate + inverter)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61565"/>
              </p:ext>
            </p:extLst>
          </p:nvPr>
        </p:nvGraphicFramePr>
        <p:xfrm>
          <a:off x="6120837" y="2049997"/>
          <a:ext cx="5283198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φ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</a:t>
                      </a:r>
                      <a:endParaRPr kumimoji="1" lang="ja-JP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High resistance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(Hi-Z)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Hi-Z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</a:t>
                      </a:r>
                      <a:endParaRPr kumimoji="1" lang="ja-JP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u="sng" dirty="0"/>
                        <a:t>Almost conduction </a:t>
                      </a:r>
                      <a:r>
                        <a:rPr kumimoji="1" lang="en-US" altLang="ja-JP" sz="2000" dirty="0"/>
                        <a:t>(PASS)</a:t>
                      </a:r>
                      <a:endParaRPr kumimoji="1" lang="ja-JP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90" y="1168632"/>
            <a:ext cx="5380364" cy="31482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BD5620B-A19C-A55F-0751-4927B3F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5623" y="3558087"/>
            <a:ext cx="6373627" cy="30115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DD45A0C-0EAA-149A-C1A2-5E9954487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12" y="4115230"/>
            <a:ext cx="3980952" cy="2266667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17969091-1630-0912-C913-C366F556046A}"/>
              </a:ext>
            </a:extLst>
          </p:cNvPr>
          <p:cNvCxnSpPr/>
          <p:nvPr/>
        </p:nvCxnSpPr>
        <p:spPr>
          <a:xfrm>
            <a:off x="1921164" y="6049819"/>
            <a:ext cx="2697018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B758C5-06D1-1A24-A15D-21B53BF7C511}"/>
              </a:ext>
            </a:extLst>
          </p:cNvPr>
          <p:cNvSpPr txBox="1"/>
          <p:nvPr/>
        </p:nvSpPr>
        <p:spPr>
          <a:xfrm>
            <a:off x="9649691" y="3556078"/>
            <a:ext cx="229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On-resistance (</a:t>
            </a:r>
            <a:r>
              <a:rPr kumimoji="1" lang="en-US" altLang="ja-JP" dirty="0" err="1">
                <a:solidFill>
                  <a:srgbClr val="FF0000"/>
                </a:solidFill>
              </a:rPr>
              <a:t>Rds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4052DFB-1078-CA24-DA62-E73583E79A8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257211" y="3238717"/>
            <a:ext cx="392480" cy="502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10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B7FFA-C1F4-9FD6-40AE-2309EEE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2-input AND (left) vs. analog switch (right)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D40C6-D59B-C26A-7100-B6B276EA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A5CFE8-1585-AE8B-9ACB-08101E2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9814DF-BB35-60A3-F8F7-04AF491B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97" y="1639879"/>
            <a:ext cx="3980952" cy="22666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C395EFA-20C8-7BD4-CB80-355CEC501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4501" y="1639878"/>
            <a:ext cx="3978852" cy="2266667"/>
          </a:xfrm>
          <a:prstGeom prst="rect">
            <a:avLst/>
          </a:prstGeom>
        </p:spPr>
      </p:pic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8FD4A223-0F99-A3A6-6921-51DFC7576A3D}"/>
              </a:ext>
            </a:extLst>
          </p:cNvPr>
          <p:cNvGraphicFramePr>
            <a:graphicFrameLocks noGrp="1"/>
          </p:cNvGraphicFramePr>
          <p:nvPr/>
        </p:nvGraphicFramePr>
        <p:xfrm>
          <a:off x="539171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7232DAA9-23D5-50CE-E9AC-15FD357FDEDA}"/>
              </a:ext>
            </a:extLst>
          </p:cNvPr>
          <p:cNvGraphicFramePr>
            <a:graphicFrameLocks noGrp="1"/>
          </p:cNvGraphicFramePr>
          <p:nvPr/>
        </p:nvGraphicFramePr>
        <p:xfrm>
          <a:off x="6395027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φ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Hi-Z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Hi-Z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PASS</a:t>
                      </a:r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</a:tbl>
          </a:graphicData>
        </a:graphic>
      </p:graphicFrame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C8251FD-206D-3282-81D4-A6E74C7B2E0A}"/>
              </a:ext>
            </a:extLst>
          </p:cNvPr>
          <p:cNvCxnSpPr/>
          <p:nvPr/>
        </p:nvCxnSpPr>
        <p:spPr>
          <a:xfrm>
            <a:off x="1810327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45D0F5-D15E-6174-5439-A93C8E64CE14}"/>
              </a:ext>
            </a:extLst>
          </p:cNvPr>
          <p:cNvSpPr txBox="1"/>
          <p:nvPr/>
        </p:nvSpPr>
        <p:spPr>
          <a:xfrm>
            <a:off x="979054" y="5663578"/>
            <a:ext cx="1023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 analog switches, when φ = Low, the output is almost insulated (high resistance, Hi-Z)</a:t>
            </a:r>
          </a:p>
          <a:p>
            <a:pPr algn="ctr"/>
            <a:r>
              <a:rPr kumimoji="1" lang="en-US" altLang="ja-JP" dirty="0"/>
              <a:t>In AND gate, when B=Low, it is connected to GND (Low)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3012FCB-E029-23AD-384A-C3116F27D5A4}"/>
              </a:ext>
            </a:extLst>
          </p:cNvPr>
          <p:cNvCxnSpPr/>
          <p:nvPr/>
        </p:nvCxnSpPr>
        <p:spPr>
          <a:xfrm>
            <a:off x="7689273" y="3676073"/>
            <a:ext cx="2697018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8622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3FBCE91-C93D-841E-89BB-B893E9F6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06" y="1333362"/>
            <a:ext cx="4770194" cy="51463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F75E-2168-E21F-99B4-BA41F12C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XOR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DD62E5-944E-DA39-00AE-8C3B725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1F6A0-C8C7-92AF-E8EA-E6B9F626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FBD1DB-E6FC-C1B1-29E2-96468EBC36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Logic circuits prohibit short-circuiting of outputs.</a:t>
            </a:r>
            <a:br>
              <a:rPr kumimoji="1" lang="en-US" altLang="ja-JP" sz="2000" dirty="0"/>
            </a:br>
            <a:r>
              <a:rPr kumimoji="1" lang="en-US" altLang="ja-JP" sz="2000" dirty="0"/>
              <a:t>XOR design with logic circuits is a bit complicated.</a:t>
            </a:r>
            <a:br>
              <a:rPr kumimoji="1" lang="en-US" altLang="ja-JP" sz="2000" dirty="0"/>
            </a:br>
            <a:r>
              <a:rPr kumimoji="1" lang="en-US" altLang="ja-JP" sz="2000" dirty="0"/>
              <a:t>(NOR (4) + AOI (6) = 10 transistors)</a:t>
            </a:r>
            <a:endParaRPr kumimoji="1" lang="ja-JP" altLang="en-US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03B545-8514-48DD-4BDE-22D227923F2D}"/>
              </a:ext>
            </a:extLst>
          </p:cNvPr>
          <p:cNvSpPr txBox="1"/>
          <p:nvPr/>
        </p:nvSpPr>
        <p:spPr>
          <a:xfrm>
            <a:off x="533400" y="6110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https://www.pngwing.com/en/free-png-iloox</a:t>
            </a:r>
          </a:p>
        </p:txBody>
      </p:sp>
    </p:spTree>
    <p:extLst>
      <p:ext uri="{BB962C8B-B14F-4D97-AF65-F5344CB8AC3E}">
        <p14:creationId xmlns:p14="http://schemas.microsoft.com/office/powerpoint/2010/main" val="39987338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F75E-2168-E21F-99B4-BA41F12C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XOR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DD62E5-944E-DA39-00AE-8C3B725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1F6A0-C8C7-92AF-E8EA-E6B9F626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FBD1DB-E6FC-C1B1-29E2-96468EBC36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Analog switch is Hi-Z at φ=Low, that is,</a:t>
            </a:r>
            <a:br>
              <a:rPr lang="en-US" altLang="ja-JP" sz="2000" dirty="0"/>
            </a:br>
            <a:r>
              <a:rPr lang="en-US" altLang="ja-JP" sz="2000" dirty="0"/>
              <a:t>output can be shorted if controlled carefully.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altLang="ja-JP" sz="2000" dirty="0"/>
              <a:t>Number of transistors may be reduced.</a:t>
            </a:r>
          </a:p>
          <a:p>
            <a:r>
              <a:rPr lang="en-US" altLang="ja-JP" sz="2000" dirty="0"/>
              <a:t>Unintentional Hi-Z (floating) input is undesirable.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FF0000"/>
                </a:solidFill>
              </a:rPr>
              <a:t>The logic output must be always High or Low.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83C96DD-885A-049C-6CBC-5F9EAAAA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09" y="3123991"/>
            <a:ext cx="4693854" cy="34336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D94151E-E446-9A4F-C99C-1BA453DA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068" y="1254433"/>
            <a:ext cx="3013978" cy="27709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37FC9-8632-AB8F-9493-19B603B4C791}"/>
              </a:ext>
            </a:extLst>
          </p:cNvPr>
          <p:cNvSpPr txBox="1"/>
          <p:nvPr/>
        </p:nvSpPr>
        <p:spPr>
          <a:xfrm>
            <a:off x="444500" y="5941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https://en.wikipedia.org/wiki/XOR_gate</a:t>
            </a:r>
          </a:p>
        </p:txBody>
      </p:sp>
    </p:spTree>
    <p:extLst>
      <p:ext uri="{BB962C8B-B14F-4D97-AF65-F5344CB8AC3E}">
        <p14:creationId xmlns:p14="http://schemas.microsoft.com/office/powerpoint/2010/main" val="6949497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5F14D-A847-AA51-14F4-2545EB28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of the analog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DF4ECD-989B-7FAF-A8E3-20121C25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12FB5E-9BEB-B302-94DB-15024D40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3C75B2B5-B8A7-D228-5BB8-1CFDC2C0C2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82048" y="1463675"/>
            <a:ext cx="6535829" cy="4600575"/>
          </a:xfrm>
        </p:spPr>
      </p:pic>
    </p:spTree>
    <p:extLst>
      <p:ext uri="{BB962C8B-B14F-4D97-AF65-F5344CB8AC3E}">
        <p14:creationId xmlns:p14="http://schemas.microsoft.com/office/powerpoint/2010/main" val="2373026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2D1464-F74B-7A8B-F159-1ED3338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of the analog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09C92F-952E-C5D9-92B6-836267C6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5D711D-DB03-4E73-5CD2-255E112A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E055793-C098-C7B5-D192-FA472935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96" y="1217090"/>
            <a:ext cx="9720404" cy="5332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041EA6F-4F06-3F0A-E325-E68C694CFB5C}"/>
                  </a:ext>
                </a:extLst>
              </p:cNvPr>
              <p:cNvSpPr txBox="1"/>
              <p:nvPr/>
            </p:nvSpPr>
            <p:spPr>
              <a:xfrm>
                <a:off x="1343890" y="1652095"/>
                <a:ext cx="9377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041EA6F-4F06-3F0A-E325-E68C694CF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1652095"/>
                <a:ext cx="93775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6F5FBDC-B1E7-614C-0014-FE642FA99302}"/>
                  </a:ext>
                </a:extLst>
              </p:cNvPr>
              <p:cNvSpPr txBox="1"/>
              <p:nvPr/>
            </p:nvSpPr>
            <p:spPr>
              <a:xfrm>
                <a:off x="1343890" y="2936557"/>
                <a:ext cx="9329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6F5FBDC-B1E7-614C-0014-FE642FA99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2936557"/>
                <a:ext cx="9329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7216AA4-12B4-1A81-4795-42C76B0D173B}"/>
                  </a:ext>
                </a:extLst>
              </p:cNvPr>
              <p:cNvSpPr txBox="1"/>
              <p:nvPr/>
            </p:nvSpPr>
            <p:spPr>
              <a:xfrm>
                <a:off x="1343890" y="4221019"/>
                <a:ext cx="9489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7216AA4-12B4-1A81-4795-42C76B0D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4221019"/>
                <a:ext cx="94897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63C0039-E4AC-88E8-379C-A0F3B80591F1}"/>
                  </a:ext>
                </a:extLst>
              </p:cNvPr>
              <p:cNvSpPr txBox="1"/>
              <p:nvPr/>
            </p:nvSpPr>
            <p:spPr>
              <a:xfrm>
                <a:off x="1343891" y="5505481"/>
                <a:ext cx="91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63C0039-E4AC-88E8-379C-A0F3B805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1" y="5505481"/>
                <a:ext cx="91531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0128D7EC-5B28-33AE-8779-6E69F00EAEB3}"/>
              </a:ext>
            </a:extLst>
          </p:cNvPr>
          <p:cNvSpPr/>
          <p:nvPr/>
        </p:nvSpPr>
        <p:spPr>
          <a:xfrm>
            <a:off x="5384801" y="3860800"/>
            <a:ext cx="3805382" cy="6650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C4E752-DB17-434B-C0EA-2D8EB8483AC8}"/>
              </a:ext>
            </a:extLst>
          </p:cNvPr>
          <p:cNvSpPr txBox="1"/>
          <p:nvPr/>
        </p:nvSpPr>
        <p:spPr>
          <a:xfrm>
            <a:off x="5449455" y="4525818"/>
            <a:ext cx="367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Output of analog switch is Hi-Z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= Input of buffer is floating</a:t>
            </a:r>
          </a:p>
        </p:txBody>
      </p:sp>
    </p:spTree>
    <p:extLst>
      <p:ext uri="{BB962C8B-B14F-4D97-AF65-F5344CB8AC3E}">
        <p14:creationId xmlns:p14="http://schemas.microsoft.com/office/powerpoint/2010/main" val="6357737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D latch and D flip-flop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Logic gates with floating gates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157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59303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E649FB76-6646-D7F7-D987-63960A99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01" y="2382322"/>
            <a:ext cx="4971794" cy="40121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Floating gate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158</a:t>
            </a:fld>
            <a:endParaRPr lang="ja-JP" altLang="en-US" noProof="0"/>
          </a:p>
        </p:txBody>
      </p: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33B437AD-3790-6632-6B36-2A8FC8F977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86840"/>
            <a:ext cx="10909299" cy="4601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The drain-source current (Ids) is determined by the gate-source voltage (</a:t>
            </a:r>
            <a:r>
              <a:rPr lang="en-US" altLang="ja-JP" sz="2000" dirty="0" err="1"/>
              <a:t>Vgs</a:t>
            </a:r>
            <a:r>
              <a:rPr lang="en-US" altLang="ja-JP" sz="2000" dirty="0"/>
              <a:t>), 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/>
                </a:solidFill>
              </a:rPr>
              <a:t>but</a:t>
            </a:r>
            <a:r>
              <a:rPr lang="en-US" altLang="ja-JP" sz="2000" b="1" dirty="0">
                <a:solidFill>
                  <a:srgbClr val="FF0000"/>
                </a:solidFill>
              </a:rPr>
              <a:t> the gate has a parasitic capacitance.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</a:rPr>
              <a:t>When the gate is in the floating state, the gate holds the gate-source voltage (</a:t>
            </a:r>
            <a:r>
              <a:rPr lang="en-US" altLang="ja-JP" sz="2000" dirty="0" err="1">
                <a:solidFill>
                  <a:schemeClr val="tx1"/>
                </a:solidFill>
              </a:rPr>
              <a:t>Vgs</a:t>
            </a:r>
            <a:r>
              <a:rPr lang="en-US" altLang="ja-JP" sz="2000" dirty="0">
                <a:solidFill>
                  <a:schemeClr val="tx1"/>
                </a:solidFill>
              </a:rPr>
              <a:t>)</a:t>
            </a:r>
            <a:br>
              <a:rPr lang="en-US" altLang="ja-JP" sz="2000" dirty="0">
                <a:solidFill>
                  <a:schemeClr val="tx1"/>
                </a:solidFill>
              </a:rPr>
            </a:br>
            <a:r>
              <a:rPr lang="en-US" altLang="ja-JP" sz="2000" dirty="0">
                <a:solidFill>
                  <a:schemeClr val="tx1"/>
                </a:solidFill>
              </a:rPr>
              <a:t>that was input immediately before.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</a:rPr>
              <a:t>It is called a </a:t>
            </a:r>
            <a:r>
              <a:rPr lang="en-US" altLang="ja-JP" sz="2000" b="1" dirty="0">
                <a:solidFill>
                  <a:srgbClr val="FF0000"/>
                </a:solidFill>
              </a:rPr>
              <a:t>floating gate </a:t>
            </a:r>
            <a:r>
              <a:rPr lang="en-US" altLang="ja-JP" sz="2000" dirty="0">
                <a:solidFill>
                  <a:schemeClr val="tx1"/>
                </a:solidFill>
              </a:rPr>
              <a:t>and is used in the D latch, D flip-flop and SRAM.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64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41EA28-D07C-6A71-8CEF-0164E8A0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D546D6-20BB-2D95-67EA-BA3AEFDF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01F10B-4505-2F40-6C7F-A6166FD3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6707E0-E7EB-D623-6160-F5658BA2ED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Holds the value of D when E goes from High to 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When E=High, the state of D is reflected in Q (PASS)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E is sometimes expressed as CLK.</a:t>
            </a:r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629FB6-3615-E64D-521C-7E05CD5B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975" y="3439229"/>
            <a:ext cx="5849371" cy="2948945"/>
          </a:xfrm>
          <a:prstGeom prst="rect">
            <a:avLst/>
          </a:prstGeom>
        </p:spPr>
      </p:pic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82FF25AB-F1B6-32BA-2F93-E153E4EA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39600"/>
              </p:ext>
            </p:extLst>
          </p:nvPr>
        </p:nvGraphicFramePr>
        <p:xfrm>
          <a:off x="138975" y="3428999"/>
          <a:ext cx="6096000" cy="2072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80031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729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9077301"/>
                    </a:ext>
                  </a:extLst>
                </a:gridCol>
              </a:tblGrid>
              <a:tr h="184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E (CLK)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6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X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u="sng" dirty="0">
                          <a:solidFill>
                            <a:schemeClr val="tx1"/>
                          </a:solidFill>
                        </a:rPr>
                        <a:t>Hold</a:t>
                      </a:r>
                      <a:endParaRPr kumimoji="1" lang="ja-JP" altLang="en-US" sz="28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0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89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15997D-B4CC-D5BD-C581-44F7B770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Simulate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64E77E-7C67-4DDE-F729-23F51D45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511" y="1255713"/>
            <a:ext cx="9246977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96670-C081-AD53-F8D5-82F74AE5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4700E3-66A5-01D3-B02C-4F75378E31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3295E-0E64-36F0-CBBE-73FE2812AF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5618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7DE8AD36-C71C-8627-4513-BDC0FE46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0" y="4010890"/>
            <a:ext cx="2905743" cy="19003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8FCE9C0-90DF-A4D2-7F23-624C3AD4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32" y="4195556"/>
            <a:ext cx="3107878" cy="15251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823AD6D-2A7A-1382-0D7B-AC4CAA68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9742CA-89C7-4EE8-E99D-CC4851BE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D20B10-86DC-8FE5-9734-29877467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CD19B6DA-FC42-513D-208F-0267546AA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Gated D flip-flop / D latch</a:t>
            </a:r>
            <a:br>
              <a:rPr lang="en-US" altLang="ja-JP" sz="2000" dirty="0"/>
            </a:br>
            <a:r>
              <a:rPr lang="en-US" altLang="ja-JP" sz="2000" dirty="0"/>
              <a:t>using transmission gates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Some logic ICs are using transmission </a:t>
            </a:r>
            <a:br>
              <a:rPr lang="en-US" altLang="ja-JP" sz="2000" dirty="0"/>
            </a:br>
            <a:r>
              <a:rPr lang="en-US" altLang="ja-JP" sz="2000" dirty="0"/>
              <a:t>gates (TG) to make a D latch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6A250D5-ED71-FC7E-6728-3A19D0AE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76" y="1242462"/>
            <a:ext cx="5255880" cy="53022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3A00D4A-5C24-92A0-228C-FC76C34E5D5F}"/>
              </a:ext>
            </a:extLst>
          </p:cNvPr>
          <p:cNvSpPr txBox="1"/>
          <p:nvPr/>
        </p:nvSpPr>
        <p:spPr>
          <a:xfrm>
            <a:off x="960027" y="5932742"/>
            <a:ext cx="1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CD4042B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1B803C6-AB33-F2B2-6E7B-DAC33C5F3CD0}"/>
              </a:ext>
            </a:extLst>
          </p:cNvPr>
          <p:cNvSpPr txBox="1"/>
          <p:nvPr/>
        </p:nvSpPr>
        <p:spPr>
          <a:xfrm>
            <a:off x="4132995" y="5932742"/>
            <a:ext cx="1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CD74HC75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82F197-D9B6-87A3-6392-093B34C8A01F}"/>
              </a:ext>
            </a:extLst>
          </p:cNvPr>
          <p:cNvSpPr txBox="1"/>
          <p:nvPr/>
        </p:nvSpPr>
        <p:spPr>
          <a:xfrm>
            <a:off x="7811588" y="709501"/>
            <a:ext cx="373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↓</a:t>
            </a:r>
            <a:r>
              <a:rPr lang="en-US" altLang="ja-JP" dirty="0"/>
              <a:t>Need an inverter to invert E (=XE)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82599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Left: TC</a:t>
            </a:r>
            <a:r>
              <a:rPr kumimoji="1" lang="en-US" altLang="ja-JP" sz="2000" dirty="0"/>
              <a:t>4042B    </a:t>
            </a:r>
            <a:r>
              <a:rPr lang="ja-JP" altLang="en-US" sz="2000" dirty="0"/>
              <a:t>   </a:t>
            </a:r>
            <a:r>
              <a:rPr lang="en-US" altLang="ja-JP" sz="2000" dirty="0"/>
              <a:t>Right: </a:t>
            </a:r>
            <a:r>
              <a:rPr kumimoji="1" lang="en-US" altLang="ja-JP" sz="2000" dirty="0"/>
              <a:t>TC74HC75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15389"/>
            <a:ext cx="5985297" cy="2295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2" y="2358031"/>
            <a:ext cx="6022108" cy="2610302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6C713020-ACB5-2F6E-8A5E-BFA95D291575}"/>
              </a:ext>
            </a:extLst>
          </p:cNvPr>
          <p:cNvSpPr/>
          <p:nvPr/>
        </p:nvSpPr>
        <p:spPr>
          <a:xfrm>
            <a:off x="2227696" y="3630664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F95E51-C8ED-D61B-9588-8DA14AA633AD}"/>
              </a:ext>
            </a:extLst>
          </p:cNvPr>
          <p:cNvSpPr txBox="1"/>
          <p:nvPr/>
        </p:nvSpPr>
        <p:spPr>
          <a:xfrm>
            <a:off x="1246044" y="4906593"/>
            <a:ext cx="27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Clocked Inverter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87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E692B-D93B-3A97-4749-F7EF379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D latch with clocked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74C5E8-155B-D694-B7BF-9EC3A95F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455F8C-16CA-6881-376F-F3D82907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162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07E9D66-741D-B58A-C525-525BBB3F74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00" y="1269078"/>
            <a:ext cx="4610100" cy="5296314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3E93982-519D-E10C-7E03-2C427C8C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052" y="1269078"/>
            <a:ext cx="3197198" cy="53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701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E692B-D93B-3A97-4749-F7EF379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D latch with clocked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74C5E8-155B-D694-B7BF-9EC3A95F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455F8C-16CA-6881-376F-F3D82907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163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07E9D66-741D-B58A-C525-525BBB3F74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00" y="1269078"/>
            <a:ext cx="4610100" cy="5296314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19B5CE4-306B-0CC1-CAB6-2D6AEA0B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49" y="1252004"/>
            <a:ext cx="5180101" cy="53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5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904C1A-82DD-E7B3-361F-696A46A4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Waveform example of logical operation check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31FB29-D86D-9D71-1FC3-9D6D7404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F534C5-EC57-C043-7806-AE09B763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164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016BEA-D352-8CDA-3520-CE82218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906" y="1536635"/>
            <a:ext cx="8151091" cy="4480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7DA26BF-8EE3-FC02-E5FC-287B84F23346}"/>
                  </a:ext>
                </a:extLst>
              </p:cNvPr>
              <p:cNvSpPr txBox="1"/>
              <p:nvPr/>
            </p:nvSpPr>
            <p:spPr>
              <a:xfrm>
                <a:off x="2358155" y="2011678"/>
                <a:ext cx="5466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7DA26BF-8EE3-FC02-E5FC-287B84F2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155" y="2011678"/>
                <a:ext cx="54662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AD2616E-DC51-4B99-6410-CA2DC4BCD1D7}"/>
                  </a:ext>
                </a:extLst>
              </p:cNvPr>
              <p:cNvSpPr txBox="1"/>
              <p:nvPr/>
            </p:nvSpPr>
            <p:spPr>
              <a:xfrm>
                <a:off x="2384603" y="3407560"/>
                <a:ext cx="49372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AD2616E-DC51-4B99-6410-CA2DC4BC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603" y="3407560"/>
                <a:ext cx="49372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4CA720-4AC5-DF8D-FD66-D054C4757B91}"/>
                  </a:ext>
                </a:extLst>
              </p:cNvPr>
              <p:cNvSpPr txBox="1"/>
              <p:nvPr/>
            </p:nvSpPr>
            <p:spPr>
              <a:xfrm>
                <a:off x="2362963" y="4803442"/>
                <a:ext cx="54181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4CA720-4AC5-DF8D-FD66-D054C475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963" y="4803442"/>
                <a:ext cx="541815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22C2AC-CEC4-A529-699E-386348AFA3E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dlatch_bench2.sch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062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D7A809-8895-78E6-8BC6-FCA7AD69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6952E4-FCE2-3ACD-74C5-2BD26442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C0C190-6963-3E00-66C3-F6388134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165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595940-AA91-0280-F337-821D222CA7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In a D latch, when CLK(E) was High, output Q was a </a:t>
            </a:r>
            <a:r>
              <a:rPr kumimoji="1" lang="en-US" altLang="ja-JP" sz="2000" b="1" i="1" dirty="0"/>
              <a:t>pass</a:t>
            </a:r>
            <a:r>
              <a:rPr kumimoji="1" lang="en-US" altLang="ja-JP" sz="2000" dirty="0"/>
              <a:t>.</a:t>
            </a:r>
          </a:p>
          <a:p>
            <a:r>
              <a:rPr kumimoji="1" lang="en-US" altLang="ja-JP" sz="2000" dirty="0"/>
              <a:t>In D flip-flop, output Q changed only when CLK </a:t>
            </a:r>
            <a:br>
              <a:rPr kumimoji="1" lang="en-US" altLang="ja-JP" sz="2000" dirty="0"/>
            </a:br>
            <a:r>
              <a:rPr lang="en-US" altLang="ja-JP" sz="2000" dirty="0"/>
              <a:t>goes </a:t>
            </a:r>
            <a:r>
              <a:rPr kumimoji="1" lang="en-US" altLang="ja-JP" sz="2000" dirty="0"/>
              <a:t>from Low to High</a:t>
            </a:r>
            <a:endParaRPr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357EB29-AA57-D1BC-85BD-13174057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998" y="2194994"/>
            <a:ext cx="4738255" cy="4362661"/>
          </a:xfrm>
          <a:prstGeom prst="rect">
            <a:avLst/>
          </a:prstGeom>
        </p:spPr>
      </p:pic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43EFD7A6-EFDE-5761-357B-E510A8A4C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58400"/>
              </p:ext>
            </p:extLst>
          </p:nvPr>
        </p:nvGraphicFramePr>
        <p:xfrm>
          <a:off x="536957" y="3444240"/>
          <a:ext cx="6096000" cy="2072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80031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729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9077301"/>
                    </a:ext>
                  </a:extLst>
                </a:gridCol>
              </a:tblGrid>
              <a:tr h="184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CLK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6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r>
                        <a:rPr kumimoji="1" lang="ja-JP" altLang="en-US" sz="2800" dirty="0"/>
                        <a:t>→</a:t>
                      </a:r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u="none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kumimoji="1" lang="ja-JP" altLang="en-US" sz="28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r>
                        <a:rPr kumimoji="1" lang="ja-JP" altLang="en-US" sz="2800" dirty="0"/>
                        <a:t>→</a:t>
                      </a:r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otherwise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X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hold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0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5788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C1305D-C816-FB67-382C-18D9774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6D2FC3-9C96-81B1-54C3-53ED2DA4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1FC568-E9FE-AB3D-494F-F93FC51D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166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830D4B-F53D-EE6C-B0C5-EC93CFEE6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It c</a:t>
            </a:r>
            <a:r>
              <a:rPr kumimoji="1" lang="en-US" altLang="ja-JP" sz="2000" dirty="0"/>
              <a:t>an be made with two D latches.</a:t>
            </a:r>
            <a:br>
              <a:rPr kumimoji="1" lang="en-US" altLang="ja-JP" sz="2000" dirty="0"/>
            </a:br>
            <a:r>
              <a:rPr lang="en-US" altLang="ja-JP" sz="2000" dirty="0"/>
              <a:t>(so-</a:t>
            </a:r>
            <a:r>
              <a:rPr kumimoji="1" lang="en-US" altLang="ja-JP" sz="2000" dirty="0"/>
              <a:t>called </a:t>
            </a:r>
            <a:r>
              <a:rPr kumimoji="1" lang="en-US" altLang="ja-JP" sz="2000" b="1" u="sng" dirty="0"/>
              <a:t>Master-s</a:t>
            </a:r>
            <a:r>
              <a:rPr lang="en-US" altLang="ja-JP" sz="2000" b="1" u="sng" dirty="0"/>
              <a:t>lave edge-triggered D flip-flop</a:t>
            </a:r>
            <a:r>
              <a:rPr lang="en-US" altLang="ja-JP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Logic ICs often use two D latches to make a D flip-flop</a:t>
            </a:r>
            <a:endParaRPr kumimoji="1" lang="ja-JP" altLang="en-US" sz="2000" dirty="0"/>
          </a:p>
        </p:txBody>
      </p:sp>
      <p:pic>
        <p:nvPicPr>
          <p:cNvPr id="10" name="図 9" descr="図形&#10;&#10;中程度の精度で自動的に生成された説明">
            <a:extLst>
              <a:ext uri="{FF2B5EF4-FFF2-40B4-BE49-F238E27FC236}">
                <a16:creationId xmlns:a16="http://schemas.microsoft.com/office/drawing/2014/main" id="{A51B90DB-56ED-F429-D406-2AE0AC2F2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16" y="2971427"/>
            <a:ext cx="8054109" cy="322583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A44293-D6F6-3AD5-0549-E35385D238C7}"/>
              </a:ext>
            </a:extLst>
          </p:cNvPr>
          <p:cNvSpPr txBox="1"/>
          <p:nvPr/>
        </p:nvSpPr>
        <p:spPr>
          <a:xfrm>
            <a:off x="3001770" y="58959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Negative</a:t>
            </a:r>
            <a:r>
              <a:rPr lang="en-US" altLang="ja-JP" sz="2400" dirty="0"/>
              <a:t>-edge-triggered D flip-flop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14772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/>
              <a:t>Left: CD4013B   Right: CD74HC74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75" y="2494752"/>
            <a:ext cx="6021133" cy="32238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" y="2179474"/>
            <a:ext cx="6022108" cy="38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9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dirty="0"/>
              <a:t>Left: TC</a:t>
            </a:r>
            <a:r>
              <a:rPr kumimoji="1" lang="en-US" altLang="ja-JP" dirty="0"/>
              <a:t>4013BP       Right:TC74HC74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79474"/>
            <a:ext cx="5985297" cy="38544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2" y="2179474"/>
            <a:ext cx="6022108" cy="29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557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273C98-474F-D9AA-7FFA-6F0224A9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 flip-flop with two D latches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00B1BE7-BA85-0B61-B3BD-7056E519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976E4-7F76-9870-5DA0-233F65A8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169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FCC8528-0849-F213-95B8-7E0B3DEB9C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62428" y="1463675"/>
            <a:ext cx="7775069" cy="4600575"/>
          </a:xfrm>
        </p:spPr>
      </p:pic>
    </p:spTree>
    <p:extLst>
      <p:ext uri="{BB962C8B-B14F-4D97-AF65-F5344CB8AC3E}">
        <p14:creationId xmlns:p14="http://schemas.microsoft.com/office/powerpoint/2010/main" val="21970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B7496E-0EB4-15A7-1C29-ED3F8BD4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Draw the layouts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3016D9-5C38-9964-820D-FF4D13A6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B5F4CC-F578-F165-48A6-300BD4DEF41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95FEA2-866D-F6CC-9972-232F6A95D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3941703-7419-6DA6-AF30-F159D1E8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604" y="1227959"/>
            <a:ext cx="9342792" cy="52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154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6A77C-99D1-525C-1BF1-12C5FBEF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 flip-flop with two D latches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FC51589-5750-9DAB-E2DA-1D1E3F7B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CD4354-B307-35B2-9EF7-2CD70510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170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3172225-9420-A8B0-1DD1-1CEEF37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551925"/>
            <a:ext cx="922148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54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f/2, f/4, f/8 Clock divider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6623" y="1463675"/>
            <a:ext cx="9506679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68D4D7-C147-34B1-A50E-10FE85DD0FE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fdiv.sch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438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f/2, f/4, f/8 Clock divider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934" y="1463675"/>
            <a:ext cx="9536057" cy="4600575"/>
          </a:xfrm>
        </p:spPr>
      </p:pic>
    </p:spTree>
    <p:extLst>
      <p:ext uri="{BB962C8B-B14F-4D97-AF65-F5344CB8AC3E}">
        <p14:creationId xmlns:p14="http://schemas.microsoft.com/office/powerpoint/2010/main" val="10388870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3-bit Shift register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61431" y="1463675"/>
            <a:ext cx="9177063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EB7914-DD5D-6289-C20F-B6726F406648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shift.sch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236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3-bit Shift register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2048" y="1463675"/>
            <a:ext cx="9535828" cy="4600575"/>
          </a:xfrm>
        </p:spPr>
      </p:pic>
    </p:spTree>
    <p:extLst>
      <p:ext uri="{BB962C8B-B14F-4D97-AF65-F5344CB8AC3E}">
        <p14:creationId xmlns:p14="http://schemas.microsoft.com/office/powerpoint/2010/main" val="29185560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3-bit Johnson ring counter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6974" y="1463675"/>
            <a:ext cx="9205977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6390D9-FECB-80FB-5C3F-554EDE53C044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johnson.sch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598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3-bit Johnson ring counter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51217" y="1463675"/>
            <a:ext cx="9597491" cy="4600575"/>
          </a:xfrm>
        </p:spPr>
      </p:pic>
    </p:spTree>
    <p:extLst>
      <p:ext uri="{BB962C8B-B14F-4D97-AF65-F5344CB8AC3E}">
        <p14:creationId xmlns:p14="http://schemas.microsoft.com/office/powerpoint/2010/main" val="196037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Extract parasitic components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3DFD2C-161E-174E-49F0-60E7AE117F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A04ABE-4F52-C8B8-C8EC-B39F9910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429" y="1363868"/>
            <a:ext cx="7505141" cy="50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0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Make test benches again</a:t>
            </a:r>
            <a:endParaRPr kumimoji="1" lang="ja-JP" altLang="en-US" dirty="0"/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BBA38026-3698-0A48-2DE1-792E0C7A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873" y="1267376"/>
            <a:ext cx="8944253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7FFBF0-4696-0974-2B89-4AE778AD086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05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37BD7-9E2A-EF3C-FAE7-CCCE75E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Log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DA03A0-0E48-8F1B-95C6-802F6873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864C56-AE8A-336E-E644-F17A65C9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BBE18E7-CD4E-0593-5ECB-07F3DD5F1C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dirty="0"/>
              <a:t>2024/12/31	Initial release of</a:t>
            </a:r>
            <a:r>
              <a:rPr lang="ja-JP" altLang="en-US" dirty="0"/>
              <a:t> </a:t>
            </a:r>
            <a:r>
              <a:rPr lang="en-US" altLang="ja-JP" dirty="0"/>
              <a:t>English</a:t>
            </a:r>
            <a:r>
              <a:rPr lang="ja-JP" altLang="en-US" dirty="0"/>
              <a:t> </a:t>
            </a:r>
            <a:r>
              <a:rPr lang="en-US" altLang="ja-JP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955963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58B7-5345-9EC8-8016-AED66EEC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 descr="グリーン, 窓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DD792E64-824A-749F-D7ED-13CE30C0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729"/>
            <a:ext cx="10515600" cy="50702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991495-1466-3993-2EEB-9FF5415D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Simulate with parasitic components (Post-layout simulation)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F25DA-6DF7-AD5A-976B-751D2FC8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544B8-E354-B0C0-DA12-F5C3CBDC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DAA2628-0FA4-6284-5262-FF97B18099D8}"/>
              </a:ext>
            </a:extLst>
          </p:cNvPr>
          <p:cNvCxnSpPr>
            <a:cxnSpLocks/>
          </p:cNvCxnSpPr>
          <p:nvPr/>
        </p:nvCxnSpPr>
        <p:spPr>
          <a:xfrm>
            <a:off x="3871502" y="3996813"/>
            <a:ext cx="57013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5C986B-05C4-A4FF-3197-C560497D5FF1}"/>
              </a:ext>
            </a:extLst>
          </p:cNvPr>
          <p:cNvCxnSpPr>
            <a:cxnSpLocks/>
          </p:cNvCxnSpPr>
          <p:nvPr/>
        </p:nvCxnSpPr>
        <p:spPr>
          <a:xfrm>
            <a:off x="9594894" y="3996813"/>
            <a:ext cx="56047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DD6EB3E-4232-0DBA-660D-D34BD9715FD7}"/>
              </a:ext>
            </a:extLst>
          </p:cNvPr>
          <p:cNvSpPr txBox="1"/>
          <p:nvPr/>
        </p:nvSpPr>
        <p:spPr>
          <a:xfrm>
            <a:off x="3871502" y="3229973"/>
            <a:ext cx="5723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149.9ps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4654C6-1288-70A4-AC36-962A1F699458}"/>
              </a:ext>
            </a:extLst>
          </p:cNvPr>
          <p:cNvSpPr txBox="1"/>
          <p:nvPr/>
        </p:nvSpPr>
        <p:spPr>
          <a:xfrm>
            <a:off x="8751289" y="3229973"/>
            <a:ext cx="22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15.0ps</a:t>
            </a:r>
            <a:endParaRPr kumimoji="1" lang="ja-JP" altLang="en-US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12EA189-8CB6-E6F5-E9B3-483E6AFA23BC}"/>
              </a:ext>
            </a:extLst>
          </p:cNvPr>
          <p:cNvCxnSpPr>
            <a:cxnSpLocks/>
          </p:cNvCxnSpPr>
          <p:nvPr/>
        </p:nvCxnSpPr>
        <p:spPr>
          <a:xfrm>
            <a:off x="3871502" y="4116556"/>
            <a:ext cx="62838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9F2F02-BE67-D1DA-4487-BD1884B69AEC}"/>
              </a:ext>
            </a:extLst>
          </p:cNvPr>
          <p:cNvSpPr txBox="1"/>
          <p:nvPr/>
        </p:nvSpPr>
        <p:spPr>
          <a:xfrm>
            <a:off x="3871502" y="4245241"/>
            <a:ext cx="6283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164.9ps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9DFB574-F151-FCBB-412F-C3B4D2BC3330}"/>
              </a:ext>
            </a:extLst>
          </p:cNvPr>
          <p:cNvSpPr txBox="1"/>
          <p:nvPr/>
        </p:nvSpPr>
        <p:spPr>
          <a:xfrm>
            <a:off x="3570831" y="5014682"/>
            <a:ext cx="694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accent1"/>
                </a:solidFill>
              </a:rPr>
              <a:t>Parasitic capacitance</a:t>
            </a:r>
            <a:br>
              <a:rPr kumimoji="1" lang="en-US" altLang="ja-JP" sz="2800" dirty="0">
                <a:solidFill>
                  <a:schemeClr val="accent1"/>
                </a:solidFill>
              </a:rPr>
            </a:br>
            <a:r>
              <a:rPr kumimoji="1" lang="en-US" altLang="ja-JP" sz="2800" dirty="0">
                <a:solidFill>
                  <a:schemeClr val="accent1"/>
                </a:solidFill>
              </a:rPr>
              <a:t>worsens responsiveness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4191052-628A-A56C-7460-D356EF85E084}"/>
              </a:ext>
            </a:extLst>
          </p:cNvPr>
          <p:cNvSpPr txBox="1"/>
          <p:nvPr/>
        </p:nvSpPr>
        <p:spPr>
          <a:xfrm>
            <a:off x="9873343" y="2287140"/>
            <a:ext cx="117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00B050"/>
                </a:solidFill>
              </a:rPr>
              <a:t>After</a:t>
            </a:r>
            <a:endParaRPr kumimoji="1" lang="ja-JP" altLang="en-US" sz="2800" b="1" dirty="0">
              <a:solidFill>
                <a:srgbClr val="00B05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9494024-C387-8608-7FF2-53AAF4E81516}"/>
              </a:ext>
            </a:extLst>
          </p:cNvPr>
          <p:cNvSpPr txBox="1"/>
          <p:nvPr/>
        </p:nvSpPr>
        <p:spPr>
          <a:xfrm>
            <a:off x="8010526" y="2286219"/>
            <a:ext cx="1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CC3300"/>
                </a:solidFill>
              </a:rPr>
              <a:t>Before</a:t>
            </a:r>
            <a:endParaRPr kumimoji="1" lang="ja-JP" altLang="en-US" sz="28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8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9BF4-A4EC-176F-1042-9059E0DE7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2836385-980C-B75B-A148-DB687C95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5400" dirty="0"/>
              <a:t>Background knowledge of LSI</a:t>
            </a:r>
            <a:br>
              <a:rPr lang="en-US" altLang="ja-JP" sz="5400" dirty="0"/>
            </a:b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FB45C9F-E289-5625-AFEF-738C7BCE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Know the characteristics of the process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E131A5-7148-B091-EA16-DE51900E97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340CCE-40C1-1886-1DB9-D6A30BC44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177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2313BE-2F6E-A123-EABC-D726C183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Before designing...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E6F2859-A6C3-6CF4-EE28-BDE36373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1892DF-9538-D5C4-F8F1-7AECA804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22</a:t>
            </a:fld>
            <a:endParaRPr lang="ja-JP" altLang="en-US" noProof="0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797C1CD-E546-85D0-C800-40CA183C3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We want to know the characteristics of CMOS!</a:t>
            </a:r>
          </a:p>
          <a:p>
            <a:pPr marL="569214" lvl="1" indent="-285750"/>
            <a:r>
              <a:rPr kumimoji="1" lang="en-US" altLang="ja-JP" sz="2400" dirty="0" err="1"/>
              <a:t>Vgs</a:t>
            </a:r>
            <a:r>
              <a:rPr kumimoji="1" lang="en-US" altLang="ja-JP" sz="2400" dirty="0"/>
              <a:t> – Ids </a:t>
            </a:r>
            <a:r>
              <a:rPr lang="en-US" altLang="ja-JP" sz="2400" dirty="0"/>
              <a:t>curve</a:t>
            </a:r>
            <a:endParaRPr kumimoji="1" lang="en-US" altLang="ja-JP" sz="2400" dirty="0"/>
          </a:p>
          <a:p>
            <a:pPr marL="569214" lvl="1" indent="-285750"/>
            <a:r>
              <a:rPr kumimoji="1" lang="en-US" altLang="ja-JP" sz="2400" dirty="0"/>
              <a:t>Operational Point analysis</a:t>
            </a:r>
          </a:p>
          <a:p>
            <a:pPr marL="569214" lvl="1" indent="-285750"/>
            <a:r>
              <a:rPr kumimoji="1" lang="en-US" altLang="ja-JP" sz="2400" dirty="0" err="1"/>
              <a:t>Vds</a:t>
            </a:r>
            <a:r>
              <a:rPr kumimoji="1" lang="en-US" altLang="ja-JP" sz="2400" dirty="0"/>
              <a:t> – Ids </a:t>
            </a:r>
            <a:r>
              <a:rPr lang="en-US" altLang="ja-JP" sz="2400" dirty="0"/>
              <a:t>curve</a:t>
            </a:r>
            <a:endParaRPr kumimoji="1" lang="en-US" altLang="ja-JP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309755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8298F70-2BB0-9E7E-0487-FB739A15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48" y="2064731"/>
            <a:ext cx="3871295" cy="3330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7B9A4AD-B9A6-466C-A72E-4C225F56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err="1"/>
              <a:t>Vgs</a:t>
            </a:r>
            <a:r>
              <a:rPr kumimoji="1" lang="en-US" altLang="ja-JP" sz="2800" dirty="0"/>
              <a:t> – Ids </a:t>
            </a:r>
            <a:r>
              <a:rPr lang="en-US" altLang="ja-JP" dirty="0"/>
              <a:t>curve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/ </a:t>
            </a:r>
            <a:r>
              <a:rPr lang="en-US" altLang="ja-JP" dirty="0"/>
              <a:t>on-resistance measurement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D519C7-7754-8403-D381-9B9A86D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0EDB7-4C3B-4384-D8EB-429C07BD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F03CE3-2DD2-4D0C-7F94-1948A13A1B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ja-JP" sz="2000" b="1" dirty="0"/>
              <a:t>Simulate the on-resistance of CMOS (L=0.15μm, W=1.0μm, </a:t>
            </a:r>
            <a:r>
              <a:rPr lang="en-US" altLang="ja-JP" sz="2000" b="1" dirty="0" err="1"/>
              <a:t>Vds</a:t>
            </a:r>
            <a:r>
              <a:rPr lang="en-US" altLang="ja-JP" sz="2000" b="1" dirty="0"/>
              <a:t>=1.8V)</a:t>
            </a:r>
            <a:endParaRPr lang="en-US" altLang="ja-JP" sz="2000" dirty="0"/>
          </a:p>
          <a:p>
            <a:r>
              <a:rPr lang="en-US" altLang="ja-JP" sz="2000" dirty="0"/>
              <a:t>1. Place voltage sources 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 (V=1.8) and </a:t>
            </a:r>
            <a:r>
              <a:rPr lang="en-US" altLang="ja-JP" sz="2000" dirty="0" err="1"/>
              <a:t>vn</a:t>
            </a:r>
            <a:r>
              <a:rPr lang="en-US" altLang="ja-JP" sz="2000" dirty="0"/>
              <a:t> (V=1.8)</a:t>
            </a:r>
            <a:br>
              <a:rPr lang="en-US" altLang="ja-JP" sz="2000" dirty="0"/>
            </a:br>
            <a:r>
              <a:rPr lang="en-US" altLang="ja-JP" sz="2000" dirty="0"/>
              <a:t>    between drain and source</a:t>
            </a:r>
            <a:br>
              <a:rPr lang="en-US" altLang="ja-JP" sz="2000" dirty="0"/>
            </a:br>
            <a:r>
              <a:rPr lang="en-US" altLang="ja-JP" sz="2000" dirty="0"/>
              <a:t>2. Place voltage source vg(V=0) between gate and GND</a:t>
            </a:r>
            <a:br>
              <a:rPr lang="en-US" altLang="ja-JP" sz="2000" dirty="0"/>
            </a:br>
            <a:r>
              <a:rPr lang="en-US" altLang="ja-JP" sz="2000" dirty="0"/>
              <a:t>3. </a:t>
            </a:r>
            <a:r>
              <a:rPr lang="en-US" altLang="ja-JP" sz="2000" dirty="0">
                <a:solidFill>
                  <a:srgbClr val="464646"/>
                </a:solidFill>
              </a:rPr>
              <a:t>Sweep the voltage of vg between 0V and 1.8V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    by </a:t>
            </a:r>
            <a:r>
              <a:rPr lang="en-US" altLang="ja-JP" sz="2000" b="1" dirty="0">
                <a:solidFill>
                  <a:srgbClr val="FF0000"/>
                </a:solidFill>
              </a:rPr>
              <a:t>DC analysis</a:t>
            </a:r>
            <a:br>
              <a:rPr lang="en-US" altLang="ja-JP" sz="2000" dirty="0"/>
            </a:br>
            <a:r>
              <a:rPr lang="en-US" altLang="ja-JP" sz="2000" dirty="0"/>
              <a:t>4. Find current consumption of voltage sources 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 and </a:t>
            </a:r>
            <a:r>
              <a:rPr lang="en-US" altLang="ja-JP" sz="2000" dirty="0" err="1"/>
              <a:t>vn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DC </a:t>
            </a:r>
            <a:r>
              <a:rPr lang="en-US" altLang="ja-JP" sz="2000" dirty="0" err="1"/>
              <a:t>anaylsis</a:t>
            </a:r>
            <a:br>
              <a:rPr lang="en-US" altLang="ja-JP" sz="2000" dirty="0"/>
            </a:br>
            <a:r>
              <a:rPr lang="en-US" altLang="ja-JP" sz="2000" dirty="0"/>
              <a:t>dc [voltage</a:t>
            </a:r>
            <a:r>
              <a:rPr lang="ja-JP" altLang="en-US" sz="2000" dirty="0"/>
              <a:t> </a:t>
            </a:r>
            <a:r>
              <a:rPr lang="en-US" altLang="ja-JP" sz="2000" dirty="0"/>
              <a:t>source] [start voltage] [end</a:t>
            </a:r>
            <a:r>
              <a:rPr lang="ja-JP" altLang="en-US" sz="2000" dirty="0"/>
              <a:t> </a:t>
            </a:r>
            <a:r>
              <a:rPr lang="en-US" altLang="ja-JP" sz="2000" dirty="0"/>
              <a:t>voltage] [step width]</a:t>
            </a:r>
          </a:p>
          <a:p>
            <a:pPr marL="0" indent="0">
              <a:buNone/>
            </a:pPr>
            <a:r>
              <a:rPr lang="en-US" altLang="ja-JP" sz="2000" dirty="0"/>
              <a:t>Current consumption of voltage sources</a:t>
            </a:r>
            <a:br>
              <a:rPr lang="en-US" altLang="ja-JP" sz="2000" dirty="0"/>
            </a:br>
            <a:r>
              <a:rPr lang="en-US" altLang="ja-JP" sz="2000" dirty="0" err="1"/>
              <a:t>ngspice</a:t>
            </a:r>
            <a:r>
              <a:rPr lang="en-US" altLang="ja-JP" sz="2000" dirty="0"/>
              <a:t>: </a:t>
            </a:r>
            <a:r>
              <a:rPr lang="en-US" altLang="ja-JP" sz="2000" dirty="0" err="1"/>
              <a:t>vp#branch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vn#branch</a:t>
            </a:r>
            <a:r>
              <a:rPr lang="en-US" altLang="ja-JP" sz="2000" dirty="0"/>
              <a:t>    or</a:t>
            </a:r>
            <a:r>
              <a:rPr lang="ja-JP" altLang="en-US" sz="2000" dirty="0"/>
              <a:t>    </a:t>
            </a:r>
            <a:r>
              <a:rPr lang="en-US" altLang="ja-JP" sz="2000" dirty="0" err="1"/>
              <a:t>gaw</a:t>
            </a:r>
            <a:r>
              <a:rPr lang="en-US" altLang="ja-JP" sz="2000" dirty="0"/>
              <a:t>(waveform viewer): </a:t>
            </a:r>
            <a:r>
              <a:rPr lang="en-US" altLang="ja-JP" sz="2000" dirty="0" err="1"/>
              <a:t>i</a:t>
            </a:r>
            <a:r>
              <a:rPr lang="en-US" altLang="ja-JP" sz="2000" dirty="0"/>
              <a:t>(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), </a:t>
            </a:r>
            <a:r>
              <a:rPr lang="en-US" altLang="ja-JP" sz="2000" dirty="0" err="1"/>
              <a:t>i</a:t>
            </a:r>
            <a:r>
              <a:rPr lang="en-US" altLang="ja-JP" sz="2000" dirty="0"/>
              <a:t>(</a:t>
            </a:r>
            <a:r>
              <a:rPr lang="en-US" altLang="ja-JP" sz="2000" dirty="0" err="1"/>
              <a:t>vn</a:t>
            </a:r>
            <a:r>
              <a:rPr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759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70588B-7425-C7B0-685B-A32F8EB29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" y="1143784"/>
            <a:ext cx="11619003" cy="54197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9D3F882-2C92-D998-5930-722D1565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 of test bench </a:t>
            </a:r>
            <a:r>
              <a:rPr kumimoji="1" lang="en-US" altLang="ja-JP" dirty="0">
                <a:latin typeface="+mn-lt"/>
              </a:rPr>
              <a:t>(L=0.15μm)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BB604D-C56A-CC47-88AA-635375B5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DEBAE6-62F5-4591-D7F0-EAD00BC3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76A9A47-8A8C-6014-DC5A-5D33CF379822}"/>
              </a:ext>
            </a:extLst>
          </p:cNvPr>
          <p:cNvSpPr txBox="1"/>
          <p:nvPr/>
        </p:nvSpPr>
        <p:spPr>
          <a:xfrm>
            <a:off x="7602585" y="1271624"/>
            <a:ext cx="2333896" cy="5847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GND is zero (0)</a:t>
            </a:r>
            <a:br>
              <a:rPr kumimoji="1" lang="en-US" altLang="ja-JP" sz="1600" dirty="0">
                <a:solidFill>
                  <a:schemeClr val="bg1"/>
                </a:solidFill>
              </a:rPr>
            </a:br>
            <a:r>
              <a:rPr kumimoji="1" lang="en-US" altLang="ja-JP" sz="1600" dirty="0">
                <a:solidFill>
                  <a:schemeClr val="bg1"/>
                </a:solidFill>
              </a:rPr>
              <a:t>in the SPICE netlist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E2474E0-F7D6-C6EA-372B-484B4A93F8F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768046" y="1856399"/>
            <a:ext cx="1001487" cy="8606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54257C5-35C3-5002-07DF-340F2B1A327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968343" y="1856399"/>
            <a:ext cx="801190" cy="12438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AEABD41-7C8E-09D1-DD2F-CC8741E3CFB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968343" y="1856399"/>
            <a:ext cx="801190" cy="15726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02D5176-33E3-4FCF-DC09-EBC12CFD633D}"/>
              </a:ext>
            </a:extLst>
          </p:cNvPr>
          <p:cNvSpPr txBox="1"/>
          <p:nvPr/>
        </p:nvSpPr>
        <p:spPr>
          <a:xfrm>
            <a:off x="6365966" y="5576469"/>
            <a:ext cx="4005943" cy="9233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Be sure to include GND or 0 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as a reference.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“VSS” is not converted to 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785B1D-4B38-4D46-44E3-1500BF8CB91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vgsbench.sch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2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3088A7-FBFB-C445-C0CF-64AC0FED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D68665-60CD-8388-9CE4-60367E47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4E1A2C-14CC-3858-3A5B-8EB1B189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25EB11-1A98-026B-2F30-9D3D3C90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1162402"/>
            <a:ext cx="9815026" cy="54072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91E490-0101-231A-F38D-3883A82B10BD}"/>
              </a:ext>
            </a:extLst>
          </p:cNvPr>
          <p:cNvSpPr txBox="1"/>
          <p:nvPr/>
        </p:nvSpPr>
        <p:spPr>
          <a:xfrm>
            <a:off x="1750425" y="5854833"/>
            <a:ext cx="3039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&gt; plot </a:t>
            </a:r>
            <a:r>
              <a:rPr kumimoji="1" lang="en-US" altLang="ja-JP" sz="1600" dirty="0" err="1"/>
              <a:t>vp#branch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vn#branch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918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4766A2-FEE5-C60C-163D-EDF79484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Output data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C5ED77-12A0-AE91-BE79-B8E9541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65D421-3149-2E2A-EC68-99575653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8BA3BE-EA74-3308-C662-9DC60B1F04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 err="1"/>
              <a:t>w</a:t>
            </a:r>
            <a:r>
              <a:rPr kumimoji="1" lang="en-US" altLang="ja-JP" sz="2000" dirty="0" err="1"/>
              <a:t>rdata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command saves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specific</a:t>
            </a:r>
            <a:r>
              <a:rPr kumimoji="1" lang="ja-JP" altLang="en-US" sz="2000" dirty="0"/>
              <a:t> </a:t>
            </a:r>
            <a:r>
              <a:rPr lang="en-US" altLang="ja-JP" sz="2000" dirty="0"/>
              <a:t>data</a:t>
            </a:r>
            <a:br>
              <a:rPr lang="en-US" altLang="ja-JP" sz="2000" dirty="0"/>
            </a:br>
            <a:r>
              <a:rPr lang="en-US" altLang="ja-JP" sz="2000" dirty="0"/>
              <a:t>*) </a:t>
            </a:r>
            <a:r>
              <a:rPr lang="en-US" altLang="ja-JP" sz="2000" dirty="0" err="1"/>
              <a:t>hoge#branch</a:t>
            </a:r>
            <a:r>
              <a:rPr lang="en-US" altLang="ja-JP" sz="2000" dirty="0"/>
              <a:t> -&gt; current consumption of voltage source </a:t>
            </a:r>
            <a:r>
              <a:rPr lang="en-US" altLang="ja-JP" sz="2000" dirty="0" err="1"/>
              <a:t>hoge</a:t>
            </a:r>
            <a:br>
              <a:rPr lang="en-US" altLang="ja-JP" sz="2000" dirty="0"/>
            </a:b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BF7F08-E99F-00D2-5D8D-B77BE3A4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13" y="2348938"/>
            <a:ext cx="5667226" cy="366104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DFA08-509B-3506-0EE8-3149F7DB7881}"/>
              </a:ext>
            </a:extLst>
          </p:cNvPr>
          <p:cNvSpPr txBox="1"/>
          <p:nvPr/>
        </p:nvSpPr>
        <p:spPr>
          <a:xfrm>
            <a:off x="444500" y="2224332"/>
            <a:ext cx="2751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vp.txt</a:t>
            </a:r>
          </a:p>
          <a:p>
            <a:pPr algn="ctr"/>
            <a:r>
              <a:rPr kumimoji="1" lang="en-US" altLang="ja-JP" sz="1200" b="1" dirty="0">
                <a:solidFill>
                  <a:schemeClr val="accent1"/>
                </a:solidFill>
              </a:rPr>
              <a:t>0.00000000e+00 -2.00726126e-04</a:t>
            </a:r>
          </a:p>
          <a:p>
            <a:pPr algn="ctr"/>
            <a:r>
              <a:rPr kumimoji="1" lang="en-US" altLang="ja-JP" sz="1200" b="1" dirty="0"/>
              <a:t>1.00000000e-01 -1.76783868e-04</a:t>
            </a:r>
          </a:p>
          <a:p>
            <a:pPr algn="ctr"/>
            <a:r>
              <a:rPr kumimoji="1" lang="en-US" altLang="ja-JP" sz="1200" b="1" dirty="0"/>
              <a:t>2.00000000e-01 -1.52856174e-04</a:t>
            </a:r>
          </a:p>
          <a:p>
            <a:pPr algn="ctr"/>
            <a:r>
              <a:rPr kumimoji="1" lang="en-US" altLang="ja-JP" sz="1200" b="1" dirty="0"/>
              <a:t>3.00000000e-01 -1.29370810e-04</a:t>
            </a:r>
          </a:p>
          <a:p>
            <a:pPr algn="ctr"/>
            <a:r>
              <a:rPr kumimoji="1" lang="en-US" altLang="ja-JP" sz="1200" b="1" dirty="0"/>
              <a:t>4.00000000e-01 -1.06779404e-04</a:t>
            </a:r>
          </a:p>
          <a:p>
            <a:pPr algn="ctr"/>
            <a:r>
              <a:rPr kumimoji="1" lang="en-US" altLang="ja-JP" sz="1200" b="1" dirty="0"/>
              <a:t>5.00000000e-01 -8.55349063e-05</a:t>
            </a:r>
          </a:p>
          <a:p>
            <a:pPr algn="ctr"/>
            <a:r>
              <a:rPr kumimoji="1" lang="en-US" altLang="ja-JP" sz="1200" b="1" dirty="0"/>
              <a:t>6.00000000e-01 -6.60656564e-05</a:t>
            </a:r>
          </a:p>
          <a:p>
            <a:pPr algn="ctr"/>
            <a:r>
              <a:rPr kumimoji="1" lang="en-US" altLang="ja-JP" sz="1200" b="1" dirty="0"/>
              <a:t>7.00000000e-01 -4.87492484e-05</a:t>
            </a:r>
          </a:p>
          <a:p>
            <a:pPr algn="ctr"/>
            <a:r>
              <a:rPr kumimoji="1" lang="en-US" altLang="ja-JP" sz="1200" b="1" dirty="0"/>
              <a:t>8.00000000e-01 -3.38904626e-05</a:t>
            </a:r>
          </a:p>
          <a:p>
            <a:pPr algn="ctr"/>
            <a:r>
              <a:rPr kumimoji="1" lang="en-US" altLang="ja-JP" sz="1200" b="1" dirty="0"/>
              <a:t>9.00000000e-01 -2.17083481e-05</a:t>
            </a:r>
          </a:p>
          <a:p>
            <a:pPr algn="ctr"/>
            <a:r>
              <a:rPr kumimoji="1" lang="en-US" altLang="ja-JP" sz="1200" b="1" dirty="0"/>
              <a:t>1.00000000e+00 -1.23365952e-05  1.10000000e+00 -5.82743752e-06  1.20000000e+00 -2.07958988e-06  1.30000000e+00 -5.36969830e-07  1.40000000e+00 -1.19564554e-07  1.50000000e+00 -2.81003906e-08  1.60000000e+00 -6.92577344e-09  1.70000000e+00 -1.63614705e-09  1.80000000e+00 -3.19909099e-10 </a:t>
            </a:r>
            <a:endParaRPr kumimoji="1" lang="ja-JP" altLang="en-US" sz="12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2FA6F9-7B44-A5B2-E18D-17A353F50A5D}"/>
              </a:ext>
            </a:extLst>
          </p:cNvPr>
          <p:cNvSpPr txBox="1"/>
          <p:nvPr/>
        </p:nvSpPr>
        <p:spPr>
          <a:xfrm>
            <a:off x="3235908" y="2224332"/>
            <a:ext cx="2751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vn.txt</a:t>
            </a:r>
          </a:p>
          <a:p>
            <a:pPr algn="ctr"/>
            <a:r>
              <a:rPr kumimoji="1" lang="en-US" altLang="ja-JP" sz="1200" dirty="0"/>
              <a:t> </a:t>
            </a:r>
            <a:r>
              <a:rPr kumimoji="1" lang="en-US" altLang="ja-JP" sz="1200" b="1" dirty="0"/>
              <a:t>0.00000000e+00 -2.03659312e-12  1.00000000e-01 -4.80682161e-12  2.00000000e-01 -3.99689171e-11  3.00000000e-01 -4.84302376e-10  4.00000000e-01 -5.99945693e-09  5.00000000e-01 -7.04327370e-08  6.00000000e-01 -6.97912479e-07  7.00000000e-01 -4.74592920e-06  8.00000000e-01 -1.91451559e-05  9.00000000e-01 -4.83465908e-05  1.00000000e+00 -8.87674453e-05  1.10000000e+00 -1.35141610e-04  1.20000000e+00 -1.84593052e-04  1.30000000e+00 -2.35816015e-04  1.40000000e+00 -2.88115929e-04  1.50000000e+00 -3.41048569e-04  1.60000000e+00 -3.94303222e-04  1.70000000e+00 -4.47655558e-04  </a:t>
            </a:r>
            <a:r>
              <a:rPr kumimoji="1" lang="en-US" altLang="ja-JP" sz="1200" b="1" dirty="0">
                <a:solidFill>
                  <a:schemeClr val="accent1"/>
                </a:solidFill>
              </a:rPr>
              <a:t>1.80000000e+00 -5.00941446e-04 </a:t>
            </a:r>
            <a:endParaRPr kumimoji="1" lang="ja-JP" alt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881F59-B22C-6A60-B66C-E12134CF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On-resistance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3146E1-8A0C-DEE6-0EE9-58DBA888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655DB4-B4EF-3E49-99B9-B5D74730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32DB7C-0183-0A59-37AF-75EF91781F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851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200" b="1" dirty="0"/>
                  <a:t>Characteristics of on-state at L=0.15μm, W=1.0μm</a:t>
                </a:r>
              </a:p>
              <a:p>
                <a:pPr marL="0" indent="0">
                  <a:buNone/>
                </a:pPr>
                <a:r>
                  <a:rPr kumimoji="1" lang="en-US" altLang="ja-JP" sz="2200" b="1" dirty="0"/>
                  <a:t>PMOS: 0.00000000e+00 -2.00726126e-04</a:t>
                </a:r>
                <a:br>
                  <a:rPr kumimoji="1" lang="en-US" altLang="ja-JP" sz="2200" b="1" dirty="0"/>
                </a:br>
                <a:r>
                  <a:rPr lang="en-US" altLang="ja-JP" sz="2200" dirty="0" err="1"/>
                  <a:t>Vds</a:t>
                </a:r>
                <a:r>
                  <a:rPr lang="en-US" altLang="ja-JP" sz="2200" dirty="0"/>
                  <a:t> = 1.8V </a:t>
                </a:r>
                <a:r>
                  <a:rPr lang="ja-JP" altLang="en-US" sz="2200" dirty="0"/>
                  <a:t>→ </a:t>
                </a:r>
                <a:r>
                  <a:rPr lang="en-US" altLang="ja-JP" sz="2200" dirty="0"/>
                  <a:t>1.8/2.01e-4 =</a:t>
                </a:r>
                <a:r>
                  <a:rPr lang="ja-JP" altLang="en-US" sz="2200" dirty="0"/>
                  <a:t> </a:t>
                </a:r>
                <a:r>
                  <a:rPr lang="en-US" altLang="ja-JP" sz="2200" dirty="0"/>
                  <a:t>9.0kΩ</a:t>
                </a:r>
                <a:br>
                  <a:rPr lang="en-US" altLang="ja-JP" sz="2200" dirty="0"/>
                </a:br>
                <a:br>
                  <a:rPr lang="en-US" altLang="ja-JP" sz="2200" dirty="0"/>
                </a:br>
                <a:r>
                  <a:rPr kumimoji="1" lang="en-US" altLang="ja-JP" sz="2200" b="1" dirty="0"/>
                  <a:t>NMOS: 1.80000000e+00 -5.00941446e-04</a:t>
                </a:r>
                <a:br>
                  <a:rPr kumimoji="1" lang="en-US" altLang="ja-JP" sz="2200" b="1" dirty="0"/>
                </a:br>
                <a:r>
                  <a:rPr lang="en-US" altLang="ja-JP" sz="2200" dirty="0" err="1"/>
                  <a:t>Vds</a:t>
                </a:r>
                <a:r>
                  <a:rPr lang="en-US" altLang="ja-JP" sz="2200" dirty="0"/>
                  <a:t> = 1.8V </a:t>
                </a:r>
                <a:r>
                  <a:rPr lang="ja-JP" altLang="en-US" sz="2200" dirty="0"/>
                  <a:t>→ </a:t>
                </a:r>
                <a:r>
                  <a:rPr lang="en-US" altLang="ja-JP" sz="2200" dirty="0"/>
                  <a:t>1.8/5.01e-4 = 3.6kΩ</a:t>
                </a:r>
                <a:br>
                  <a:rPr lang="en-US" altLang="ja-JP" sz="2200" dirty="0"/>
                </a:br>
                <a:br>
                  <a:rPr lang="en-US" altLang="ja-JP" dirty="0"/>
                </a:br>
                <a:br>
                  <a:rPr lang="en-US" altLang="ja-JP" dirty="0"/>
                </a:br>
                <a:r>
                  <a:rPr lang="en-US" altLang="ja-JP" sz="2200" dirty="0"/>
                  <a:t>On-resistance and W are roughly inversely related </a:t>
                </a:r>
                <a:br>
                  <a:rPr lang="en-US" altLang="ja-JP" sz="2200" dirty="0"/>
                </a:br>
                <a:r>
                  <a:rPr lang="ja-JP" altLang="en-US" sz="2200" dirty="0"/>
                  <a:t>→　</a:t>
                </a:r>
                <a:r>
                  <a:rPr lang="en-US" altLang="ja-JP" sz="2200" dirty="0"/>
                  <a:t>aligned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kumimoji="1" lang="en-US" altLang="ja-JP" sz="22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i="0" dirty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kumimoji="1" lang="en-US" altLang="ja-JP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2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20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i="1" dirty="0">
                        <a:latin typeface="Cambria Math" panose="02040503050406030204" pitchFamily="18" charset="0"/>
                      </a:rPr>
                      <m:t>= 2.5 : </m:t>
                    </m:r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kumimoji="1" lang="en-US" altLang="ja-JP" sz="2200" dirty="0"/>
                </a:br>
                <a:br>
                  <a:rPr kumimoji="1" lang="en-US" altLang="ja-JP" sz="2200" dirty="0"/>
                </a:br>
                <a:r>
                  <a:rPr kumimoji="1" lang="en-US" altLang="ja-JP" sz="2200" dirty="0"/>
                  <a:t>We usually change W instead of L.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32DB7C-0183-0A59-37AF-75EF91781F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851700"/>
              </a:xfrm>
              <a:blipFill>
                <a:blip r:embed="rId3"/>
                <a:stretch>
                  <a:fillRect l="-707" t="-8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45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9FC02-6E89-0D1C-F1D9-1938531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Operational Point analysis</a:t>
            </a:r>
            <a:r>
              <a:rPr lang="ja-JP" altLang="en-US" dirty="0"/>
              <a:t>（</a:t>
            </a:r>
            <a:r>
              <a:rPr lang="en-US" altLang="ja-JP" dirty="0"/>
              <a:t>OP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95ABD9-4067-2C2B-A1AF-0AC90FBF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C20D49-6E32-0E0B-B81B-6437D7F8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6BE6C6-0516-FD3F-C484-CA9BCD565F4D}"/>
              </a:ext>
            </a:extLst>
          </p:cNvPr>
          <p:cNvSpPr txBox="1">
            <a:spLocks/>
          </p:cNvSpPr>
          <p:nvPr/>
        </p:nvSpPr>
        <p:spPr>
          <a:xfrm>
            <a:off x="444500" y="1425211"/>
            <a:ext cx="11210543" cy="5138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 smtClean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 smtClean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op </a:t>
            </a:r>
            <a:r>
              <a:rPr lang="en-US" altLang="ja-JP" sz="2000" dirty="0">
                <a:solidFill>
                  <a:srgbClr val="464646"/>
                </a:solidFill>
              </a:rPr>
              <a:t>command calculates parameters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such as </a:t>
            </a:r>
            <a:r>
              <a:rPr lang="en-US" altLang="ja-JP" sz="2000" dirty="0" err="1">
                <a:solidFill>
                  <a:srgbClr val="464646"/>
                </a:solidFill>
              </a:rPr>
              <a:t>vth</a:t>
            </a:r>
            <a:r>
              <a:rPr lang="en-US" altLang="ja-JP" sz="2000" dirty="0">
                <a:solidFill>
                  <a:srgbClr val="464646"/>
                </a:solidFill>
              </a:rPr>
              <a:t> and gm.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Specify the proper voltage conditions.</a:t>
            </a:r>
          </a:p>
          <a:p>
            <a:pPr marL="626364" lvl="1" indent="-342900"/>
            <a:r>
              <a:rPr lang="da-DK" altLang="ja-JP" sz="2000" dirty="0">
                <a:solidFill>
                  <a:srgbClr val="464646"/>
                </a:solidFill>
              </a:rPr>
              <a:t>gm, vdsat etc... are voltage dependent.</a:t>
            </a: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</a:rPr>
              <a:t>gm is useful for calculating currents by hand.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EAFA5752-C94F-6139-4ED6-F939E23332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88317" y="1224515"/>
            <a:ext cx="5454268" cy="5263607"/>
          </a:xfr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8812F6-0923-F384-1C9E-34E741F6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34" y="4977212"/>
            <a:ext cx="4475757" cy="74120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80EE9D4-F7B1-6B61-7A67-6D6F00F4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34" y="3818717"/>
            <a:ext cx="4475757" cy="77268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FC9CF3-8679-76C9-DF92-C6B81041D4F1}"/>
              </a:ext>
            </a:extLst>
          </p:cNvPr>
          <p:cNvSpPr txBox="1"/>
          <p:nvPr/>
        </p:nvSpPr>
        <p:spPr>
          <a:xfrm>
            <a:off x="949934" y="3429000"/>
            <a:ext cx="447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/>
                </a:solidFill>
              </a:rPr>
              <a:t>Off-state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F21802-80EB-EC83-C514-785255EE1F82}"/>
              </a:ext>
            </a:extLst>
          </p:cNvPr>
          <p:cNvSpPr txBox="1"/>
          <p:nvPr/>
        </p:nvSpPr>
        <p:spPr>
          <a:xfrm>
            <a:off x="949933" y="4607880"/>
            <a:ext cx="447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/>
                </a:solidFill>
              </a:rPr>
              <a:t>On-state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F19566-E11B-8A2D-4044-DBEC704477AC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opbench.sch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0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A444-F971-7E93-94FA-6D3B3339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7C04EA-9B65-738C-427D-59E6F5DD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Note: transconductance gm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7B2B8BB-3876-A612-ED90-98D21A6C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1C520-C62C-9DAC-4583-37ED6338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29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294053A-B99C-1A3D-8ACC-AC62E5C28B8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Have you ever seen these formulas before?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ja-JP" sz="2400" dirty="0"/>
                  <a:t>	in linear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𝐺𝑆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2400" dirty="0"/>
                  <a:t>		in 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gm is a derivative parameter of the above equation, that is,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/>
                  <a:t>				in linear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/>
                  <a:t>			in 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294053A-B99C-1A3D-8ACC-AC62E5C28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89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A34D265-5721-1B98-2638-162FB3DB4000}"/>
                  </a:ext>
                </a:extLst>
              </p:cNvPr>
              <p:cNvSpPr txBox="1"/>
              <p:nvPr/>
            </p:nvSpPr>
            <p:spPr>
              <a:xfrm>
                <a:off x="1501334" y="5708472"/>
                <a:ext cx="9189332" cy="712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800" b="1" dirty="0">
                    <a:solidFill>
                      <a:srgbClr val="FF0000"/>
                    </a:solidFill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ja-JP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  </a:t>
                </a:r>
                <a:r>
                  <a:rPr lang="ja-JP" altLang="en-US" dirty="0">
                    <a:solidFill>
                      <a:srgbClr val="464646"/>
                    </a:solidFill>
                  </a:rPr>
                  <a:t> </a:t>
                </a:r>
                <a:r>
                  <a:rPr lang="en-US" altLang="ja-JP" sz="2400" dirty="0">
                    <a:solidFill>
                      <a:srgbClr val="464646"/>
                    </a:solidFill>
                  </a:rPr>
                  <a:t>in saturation region</a:t>
                </a:r>
                <a:endParaRPr lang="ja-JP" alt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A34D265-5721-1B98-2638-162FB3DB4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34" y="5708472"/>
                <a:ext cx="9189332" cy="712631"/>
              </a:xfrm>
              <a:prstGeom prst="rect">
                <a:avLst/>
              </a:prstGeom>
              <a:blipFill>
                <a:blip r:embed="rId3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90C2D-5157-1BD8-EFF1-8478C5CB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Lab data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CB961B-F03A-39C2-581D-2CA27C2B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8D93A4-08EA-D9FF-AFEE-BD6367F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4D67328-E220-8C58-A9FC-61620E22DC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Development Environment Setup Script (Windows WSL + Ubuntu 22)</a:t>
            </a:r>
          </a:p>
          <a:p>
            <a:pPr marL="569214" lvl="1" indent="-285750"/>
            <a:r>
              <a:rPr lang="en-US" altLang="ja-JP" sz="2400" dirty="0">
                <a:hlinkClick r:id="rId2"/>
              </a:rPr>
              <a:t>https://github.com/3zki/wsl_osic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Analog LSI design Part 1</a:t>
            </a:r>
          </a:p>
          <a:p>
            <a:pPr marL="569214" lvl="1" indent="-285750"/>
            <a:r>
              <a:rPr kumimoji="1" lang="en-US" altLang="ja-JP" sz="2400" dirty="0">
                <a:hlinkClick r:id="rId3"/>
              </a:rPr>
              <a:t>https://github.com/3zki/lab240921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Please download these materials by   “ git clone “ 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1627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A37C8C-A971-0CA9-03B6-ED6EFEFD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ngspice</a:t>
            </a:r>
            <a:r>
              <a:rPr lang="en-US" altLang="ja-JP" dirty="0"/>
              <a:t> command: s</a:t>
            </a:r>
            <a:r>
              <a:rPr kumimoji="1" lang="en-US" altLang="ja-JP" dirty="0"/>
              <a:t>how 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2469C-A053-A4BB-B0E9-BA9B19E2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D6DFA8-3E89-A433-02C3-029FB621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D278-CC97-E04B-B7D9-56AFBA1FD8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The results can be saved to plain text.</a:t>
            </a:r>
          </a:p>
          <a:p>
            <a:pPr lvl="1"/>
            <a:r>
              <a:rPr kumimoji="1" lang="en-US" altLang="ja-JP" sz="2000" dirty="0"/>
              <a:t>show m &gt; ~/test</a:t>
            </a:r>
            <a:r>
              <a:rPr lang="en-US" altLang="ja-JP" sz="2000" dirty="0"/>
              <a:t>.txt</a:t>
            </a:r>
            <a:r>
              <a:rPr lang="ja-JP" altLang="en-US" sz="2000" dirty="0"/>
              <a:t>　</a:t>
            </a:r>
            <a:endParaRPr lang="en-US" altLang="ja-JP" sz="2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3985670-3051-B74E-75DD-04D5D902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1350440"/>
            <a:ext cx="6409523" cy="50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30C03-EC22-0342-16D9-D3E10159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 of transistor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E8FCFB6-5A35-98CB-2B21-C5B35676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A38BC6-7876-B78B-A8BE-2218DD50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31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73D62D2-0B76-1A0B-0F4A-EF55BE5811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/>
              <a:t>Basically, we change (set) W and L</a:t>
            </a:r>
          </a:p>
          <a:p>
            <a:pPr marL="569214" lvl="1" indent="-285750"/>
            <a:r>
              <a:rPr lang="en-US" altLang="ja-JP" sz="1800" dirty="0"/>
              <a:t>W	</a:t>
            </a:r>
            <a:r>
              <a:rPr lang="ja-JP" altLang="en-US" sz="1800" dirty="0"/>
              <a:t>：</a:t>
            </a:r>
            <a:r>
              <a:rPr lang="en-US" altLang="ja-JP" sz="1800" dirty="0"/>
              <a:t>Channel width</a:t>
            </a:r>
          </a:p>
          <a:p>
            <a:pPr marL="569214" lvl="1" indent="-285750"/>
            <a:r>
              <a:rPr lang="en-US" altLang="ja-JP" sz="1800" dirty="0"/>
              <a:t>L	</a:t>
            </a:r>
            <a:r>
              <a:rPr lang="ja-JP" altLang="en-US" sz="1800" dirty="0"/>
              <a:t>：</a:t>
            </a:r>
            <a:r>
              <a:rPr lang="en-US" altLang="ja-JP" sz="1800" dirty="0"/>
              <a:t>Channel</a:t>
            </a:r>
            <a:r>
              <a:rPr lang="ja-JP" altLang="en-US" sz="1800" dirty="0"/>
              <a:t> </a:t>
            </a:r>
            <a:r>
              <a:rPr lang="en-US" altLang="ja-JP" sz="1800" dirty="0"/>
              <a:t>length</a:t>
            </a:r>
            <a:br>
              <a:rPr lang="en-US" altLang="ja-JP" sz="1800" dirty="0"/>
            </a:br>
            <a:r>
              <a:rPr lang="en-US" altLang="ja-JP" sz="1800" dirty="0"/>
              <a:t>*)</a:t>
            </a:r>
            <a:r>
              <a:rPr lang="ja-JP" altLang="en-US" sz="1800" dirty="0"/>
              <a:t> </a:t>
            </a:r>
            <a:r>
              <a:rPr lang="en-US" altLang="ja-JP" sz="1800" dirty="0"/>
              <a:t>Actual</a:t>
            </a:r>
            <a:r>
              <a:rPr lang="ja-JP" altLang="en-US" sz="1800" dirty="0"/>
              <a:t> </a:t>
            </a:r>
            <a:r>
              <a:rPr lang="en-US" altLang="ja-JP" sz="1800" dirty="0"/>
              <a:t>channel</a:t>
            </a:r>
            <a:r>
              <a:rPr lang="ja-JP" altLang="en-US" sz="1800" dirty="0"/>
              <a:t> </a:t>
            </a:r>
            <a:r>
              <a:rPr lang="en-US" altLang="ja-JP" sz="1800" dirty="0"/>
              <a:t>length</a:t>
            </a:r>
            <a:r>
              <a:rPr lang="ja-JP" altLang="en-US" sz="1800" dirty="0"/>
              <a:t> </a:t>
            </a:r>
            <a:r>
              <a:rPr lang="en-US" altLang="ja-JP" sz="1800" dirty="0"/>
              <a:t>is</a:t>
            </a:r>
            <a:r>
              <a:rPr lang="ja-JP" altLang="en-US" sz="1800" dirty="0"/>
              <a:t> </a:t>
            </a:r>
            <a:r>
              <a:rPr lang="en-US" altLang="ja-JP" sz="1800" dirty="0"/>
              <a:t>a</a:t>
            </a:r>
            <a:r>
              <a:rPr lang="ja-JP" altLang="en-US" sz="1800" dirty="0"/>
              <a:t> </a:t>
            </a:r>
            <a:r>
              <a:rPr lang="en-US" altLang="ja-JP" sz="1800" dirty="0"/>
              <a:t>bit</a:t>
            </a:r>
            <a:r>
              <a:rPr lang="ja-JP" altLang="en-US" sz="1800" dirty="0"/>
              <a:t> </a:t>
            </a:r>
            <a:r>
              <a:rPr lang="en-US" altLang="ja-JP" sz="1800" dirty="0"/>
              <a:t>short</a:t>
            </a:r>
            <a:endParaRPr kumimoji="1" lang="en-US" altLang="ja-JP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1" dirty="0">
                <a:solidFill>
                  <a:srgbClr val="FF0000"/>
                </a:solidFill>
              </a:rPr>
              <a:t>The overlapped area of the polysilicon gate </a:t>
            </a:r>
            <a:br>
              <a:rPr lang="en-US" altLang="ja-JP" sz="1800" b="1" dirty="0">
                <a:solidFill>
                  <a:srgbClr val="FF0000"/>
                </a:solidFill>
              </a:rPr>
            </a:br>
            <a:r>
              <a:rPr lang="en-US" altLang="ja-JP" sz="1800" b="1" dirty="0">
                <a:solidFill>
                  <a:srgbClr val="FF0000"/>
                </a:solidFill>
              </a:rPr>
              <a:t>and diffusion is the “transistor”</a:t>
            </a:r>
            <a:br>
              <a:rPr lang="en-US" altLang="ja-JP" sz="1800" dirty="0"/>
            </a:br>
            <a:r>
              <a:rPr lang="en-US" altLang="ja-JP" sz="1800" dirty="0"/>
              <a:t>When sufficient potential is given to the gate,</a:t>
            </a:r>
            <a:br>
              <a:rPr lang="en-US" altLang="ja-JP" sz="1800" dirty="0"/>
            </a:br>
            <a:r>
              <a:rPr lang="en-US" altLang="ja-JP" sz="1800" dirty="0">
                <a:solidFill>
                  <a:srgbClr val="464646"/>
                </a:solidFill>
              </a:rPr>
              <a:t>a</a:t>
            </a:r>
            <a:r>
              <a:rPr lang="ja-JP" altLang="en-US" sz="1800" dirty="0">
                <a:solidFill>
                  <a:srgbClr val="464646"/>
                </a:solidFill>
              </a:rPr>
              <a:t> </a:t>
            </a:r>
            <a:r>
              <a:rPr lang="en-US" altLang="ja-JP" sz="1800" b="1" dirty="0">
                <a:solidFill>
                  <a:srgbClr val="FF0000"/>
                </a:solidFill>
              </a:rPr>
              <a:t>channel</a:t>
            </a:r>
            <a:r>
              <a:rPr lang="ja-JP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ja-JP" sz="1800" dirty="0"/>
              <a:t>is formed.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/>
              <a:t>m</a:t>
            </a:r>
            <a:r>
              <a:rPr kumimoji="1" lang="en-US" altLang="ja-JP" sz="1800" dirty="0"/>
              <a:t>, </a:t>
            </a:r>
            <a:r>
              <a:rPr kumimoji="1" lang="en-US" altLang="ja-JP" sz="1800" dirty="0" err="1"/>
              <a:t>nf</a:t>
            </a:r>
            <a:r>
              <a:rPr kumimoji="1" lang="en-US" altLang="ja-JP" sz="1800" dirty="0"/>
              <a:t>, mf, etc... specify the number of </a:t>
            </a:r>
            <a:br>
              <a:rPr kumimoji="1" lang="en-US" altLang="ja-JP" sz="1800" dirty="0"/>
            </a:br>
            <a:r>
              <a:rPr kumimoji="1" lang="en-US" altLang="ja-JP" sz="1800" dirty="0"/>
              <a:t>multi-finger gate.</a:t>
            </a:r>
            <a:br>
              <a:rPr kumimoji="1" lang="en-US" altLang="ja-JP" sz="1800" dirty="0"/>
            </a:br>
            <a:r>
              <a:rPr kumimoji="1" lang="en-US" altLang="ja-JP" sz="1800" dirty="0"/>
              <a:t>(</a:t>
            </a:r>
            <a:r>
              <a:rPr lang="en-US" altLang="ja-JP" sz="1800" dirty="0"/>
              <a:t>D</a:t>
            </a:r>
            <a:r>
              <a:rPr kumimoji="1" lang="en-US" altLang="ja-JP" sz="1800" dirty="0"/>
              <a:t>escribed later in the layout description)</a:t>
            </a:r>
            <a:br>
              <a:rPr kumimoji="1" lang="en-US" altLang="ja-JP" sz="1800" dirty="0"/>
            </a:br>
            <a:endParaRPr kumimoji="1" lang="ja-JP" altLang="en-US" sz="1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0465C34-61FF-65BC-2BD6-299314F1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00" y="1291142"/>
            <a:ext cx="2796587" cy="495037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D71352B-9953-A785-D1E9-18FDCB615480}"/>
              </a:ext>
            </a:extLst>
          </p:cNvPr>
          <p:cNvCxnSpPr/>
          <p:nvPr/>
        </p:nvCxnSpPr>
        <p:spPr>
          <a:xfrm>
            <a:off x="7499314" y="4095420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93ABDA2-2CA4-15AC-F566-E0C98F22E929}"/>
              </a:ext>
            </a:extLst>
          </p:cNvPr>
          <p:cNvCxnSpPr>
            <a:cxnSpLocks/>
          </p:cNvCxnSpPr>
          <p:nvPr/>
        </p:nvCxnSpPr>
        <p:spPr>
          <a:xfrm>
            <a:off x="7730781" y="2830851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44759B-2F8F-2DF7-09D6-E790C99B5775}"/>
                  </a:ext>
                </a:extLst>
              </p:cNvPr>
              <p:cNvSpPr txBox="1"/>
              <p:nvPr/>
            </p:nvSpPr>
            <p:spPr>
              <a:xfrm>
                <a:off x="8025956" y="3956920"/>
                <a:ext cx="524118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br>
                  <a:rPr kumimoji="1" lang="en-US" altLang="ja-JP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44759B-2F8F-2DF7-09D6-E790C99B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56" y="3956920"/>
                <a:ext cx="524118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B7D764-8ADE-E442-641A-77133C240AAC}"/>
                  </a:ext>
                </a:extLst>
              </p:cNvPr>
              <p:cNvSpPr txBox="1"/>
              <p:nvPr/>
            </p:nvSpPr>
            <p:spPr>
              <a:xfrm>
                <a:off x="7597465" y="5590599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B7D764-8ADE-E442-641A-77133C240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65" y="5590599"/>
                <a:ext cx="279948" cy="276999"/>
              </a:xfrm>
              <a:prstGeom prst="rect">
                <a:avLst/>
              </a:prstGeom>
              <a:blipFill>
                <a:blip r:embed="rId4"/>
                <a:stretch>
                  <a:fillRect l="-28261" r="-8696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78755E70-F26D-9909-062B-6C99E8964431}"/>
              </a:ext>
            </a:extLst>
          </p:cNvPr>
          <p:cNvSpPr/>
          <p:nvPr/>
        </p:nvSpPr>
        <p:spPr>
          <a:xfrm>
            <a:off x="6968782" y="3213480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6EA36A-5813-8506-BECD-919AD1FC9F90}"/>
              </a:ext>
            </a:extLst>
          </p:cNvPr>
          <p:cNvSpPr/>
          <p:nvPr/>
        </p:nvSpPr>
        <p:spPr>
          <a:xfrm>
            <a:off x="9518295" y="2811416"/>
            <a:ext cx="2133600" cy="2725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5BC72BA-20CB-1844-DAF0-0E9D1045054A}"/>
              </a:ext>
            </a:extLst>
          </p:cNvPr>
          <p:cNvSpPr/>
          <p:nvPr/>
        </p:nvSpPr>
        <p:spPr>
          <a:xfrm>
            <a:off x="10346970" y="2184415"/>
            <a:ext cx="476250" cy="37831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4D2D76-DFAB-A483-20D5-7FD0FC3A136C}"/>
              </a:ext>
            </a:extLst>
          </p:cNvPr>
          <p:cNvSpPr/>
          <p:nvPr/>
        </p:nvSpPr>
        <p:spPr>
          <a:xfrm>
            <a:off x="10346970" y="2813451"/>
            <a:ext cx="476250" cy="27254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B7C41C-8C8A-631B-AA95-82EFA7D0C408}"/>
              </a:ext>
            </a:extLst>
          </p:cNvPr>
          <p:cNvSpPr txBox="1"/>
          <p:nvPr/>
        </p:nvSpPr>
        <p:spPr>
          <a:xfrm rot="5400000">
            <a:off x="9231866" y="3989474"/>
            <a:ext cx="272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Almost Channel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FA34C0-62F2-59DD-1D51-A26EA4C9C5C1}"/>
              </a:ext>
            </a:extLst>
          </p:cNvPr>
          <p:cNvSpPr txBox="1"/>
          <p:nvPr/>
        </p:nvSpPr>
        <p:spPr>
          <a:xfrm>
            <a:off x="9561860" y="3989471"/>
            <a:ext cx="79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Drain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E6F7A7-EA24-33F2-E5B0-CD0D495648F3}"/>
              </a:ext>
            </a:extLst>
          </p:cNvPr>
          <p:cNvSpPr txBox="1"/>
          <p:nvPr/>
        </p:nvSpPr>
        <p:spPr>
          <a:xfrm>
            <a:off x="10798345" y="3989471"/>
            <a:ext cx="87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Source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9657E91-B183-486E-B185-C7212072EFB7}"/>
              </a:ext>
            </a:extLst>
          </p:cNvPr>
          <p:cNvSpPr txBox="1"/>
          <p:nvPr/>
        </p:nvSpPr>
        <p:spPr>
          <a:xfrm>
            <a:off x="9984204" y="1776316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8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F29A-65FE-1E11-0CF7-8E651F33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14764-67CD-1FB8-0671-9D496868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</a:t>
            </a:r>
            <a:r>
              <a:rPr lang="en-US" altLang="ja-JP" dirty="0"/>
              <a:t>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EAF110-AF01-9051-C0E8-9D6934B8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7686CB-176A-3DA9-BFC2-A8DD928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242101A-3090-5899-73B2-A30EC6AEE4B0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21A277F-865F-F189-B137-AE6002A334B5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D0A9FC8-5221-9846-1085-F7FE281493F9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8A52C108-DF64-609B-CDAE-F83A0C6D9AAB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73852FBF-9C4C-8BFA-6485-3A6AFF8C9D3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918B592-D935-D534-B8F0-0B5CF2371922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BC6C92-318F-38D0-1709-FF83A8B6C28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2C861B1-00BF-3082-8045-E3449FC29356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EE74F321-7542-FE14-F649-7C1A3D76EBA8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5375BAA-02DA-7641-A9AE-898CBA2335C7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2BB1EB6-A09A-9413-2CE2-7619C9F35D4D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6B6D31-EF67-1EBC-C9BD-A0C9DDC3D72D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</a:t>
            </a:r>
            <a:endParaRPr kumimoji="1" lang="ja-JP" altLang="en-US" sz="4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16D716-9372-6DEA-EC1E-D9DCC599AA0C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262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2BE5C-D314-7AEC-3F6F-489B0FE9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1B1D7B-BD58-7551-D8CB-EA098A006707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8EF37CC-3205-6BD3-624F-A9E92DD362CA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628F6CD-FC67-A4E2-6512-700C39A0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2E9CBD-3F48-DBF0-73EB-A0E32D2A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7FC553-C547-EBD1-5875-1179A320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92C7E09D-F8C5-5CCD-DC37-6441A988B927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A3BFAB19-0559-83DC-344D-2347EEB7D5AB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D672BE9-E1E1-FD6D-4E47-BF6EA04679B3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0DBC1977-49A2-D341-7B5C-467B7E510AF6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E1C4BBE-DC27-C7F8-8B2D-C3414D949A66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03EE2898-B7EB-FEB5-5533-B29A166F427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F520EEF6-0E05-DD15-BADC-69A98C12C007}"/>
              </a:ext>
            </a:extLst>
          </p:cNvPr>
          <p:cNvSpPr/>
          <p:nvPr/>
        </p:nvSpPr>
        <p:spPr>
          <a:xfrm>
            <a:off x="3380507" y="3257615"/>
            <a:ext cx="2147456" cy="107424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F34A19A-9BCF-A490-BB02-A244880F1F2C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32A084D-6C0E-1853-16EA-99D62642C2CF}"/>
              </a:ext>
            </a:extLst>
          </p:cNvPr>
          <p:cNvSpPr/>
          <p:nvPr/>
        </p:nvSpPr>
        <p:spPr>
          <a:xfrm>
            <a:off x="3385126" y="3260473"/>
            <a:ext cx="1634843" cy="7663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EF6AE9D-9849-6B13-3737-EA1C5B0851D2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B9292-8C42-B397-EB74-C0023A9B60B9}"/>
              </a:ext>
            </a:extLst>
          </p:cNvPr>
          <p:cNvSpPr txBox="1"/>
          <p:nvPr/>
        </p:nvSpPr>
        <p:spPr>
          <a:xfrm>
            <a:off x="7958295" y="5233743"/>
            <a:ext cx="4233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200" dirty="0">
                <a:solidFill>
                  <a:schemeClr val="accent1"/>
                </a:solidFill>
              </a:rPr>
              <a:t>no current yet</a:t>
            </a:r>
            <a:endParaRPr kumimoji="1" lang="ja-JP" altLang="en-US" sz="3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981B8C-3142-5062-AA6B-47A8D1DB72F5}"/>
              </a:ext>
            </a:extLst>
          </p:cNvPr>
          <p:cNvSpPr/>
          <p:nvPr/>
        </p:nvSpPr>
        <p:spPr>
          <a:xfrm>
            <a:off x="5338958" y="3257615"/>
            <a:ext cx="1932700" cy="3838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721CE1-9E42-805E-EAE9-347A7DBFAB4A}"/>
              </a:ext>
            </a:extLst>
          </p:cNvPr>
          <p:cNvSpPr/>
          <p:nvPr/>
        </p:nvSpPr>
        <p:spPr>
          <a:xfrm rot="21228101">
            <a:off x="5418605" y="3378035"/>
            <a:ext cx="1773407" cy="4225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61BF3A-9353-E74F-F186-9AAE763CEFFE}"/>
              </a:ext>
            </a:extLst>
          </p:cNvPr>
          <p:cNvCxnSpPr>
            <a:cxnSpLocks/>
          </p:cNvCxnSpPr>
          <p:nvPr/>
        </p:nvCxnSpPr>
        <p:spPr>
          <a:xfrm>
            <a:off x="5652655" y="3579252"/>
            <a:ext cx="1006765" cy="7078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E8ECF1-367B-F5E5-823A-F1DC0145DE09}"/>
              </a:ext>
            </a:extLst>
          </p:cNvPr>
          <p:cNvSpPr txBox="1"/>
          <p:nvPr/>
        </p:nvSpPr>
        <p:spPr>
          <a:xfrm>
            <a:off x="461819" y="3400998"/>
            <a:ext cx="278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Since </a:t>
            </a:r>
            <a:r>
              <a:rPr kumimoji="1" lang="en-US" altLang="ja-JP" dirty="0" err="1"/>
              <a:t>Vd</a:t>
            </a:r>
            <a:r>
              <a:rPr kumimoji="1" lang="en-US" altLang="ja-JP" dirty="0"/>
              <a:t> &gt; Vs,</a:t>
            </a:r>
          </a:p>
          <a:p>
            <a:r>
              <a:rPr kumimoji="1" lang="en-US" altLang="ja-JP" dirty="0"/>
              <a:t>the depletion layer on the drain side is larger than the depletion layer on the source side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1BA070C-FC39-6359-6047-33606A075F86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7FC34A-8072-AB93-5878-4F9B6D81B5A9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Hole on substrate moves to gate at Vg 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 err="1">
                <a:solidFill>
                  <a:schemeClr val="accent1"/>
                </a:solidFill>
              </a:rPr>
              <a:t>deplation</a:t>
            </a:r>
            <a:r>
              <a:rPr kumimoji="1" lang="en-US" altLang="ja-JP" dirty="0">
                <a:solidFill>
                  <a:schemeClr val="accent1"/>
                </a:solidFill>
              </a:rPr>
              <a:t> layer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90F7B9-08CF-0428-EC2E-B33188C8E493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3E7100-3D29-E7DB-B1AF-05ECFA609217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 0V</a:t>
            </a:r>
            <a:endParaRPr kumimoji="1" lang="ja-JP" altLang="en-US" sz="4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16E0CDD-1E95-BC24-9AA4-54192560A280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31D5302-8A02-C6C4-E6D9-6668AE1E4B1B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21812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F3BB-A8D1-5AEF-2389-EE1DF755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DA5C86-A5D4-B133-F2AB-45D090DA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4ADA6E-F4FF-3407-78BE-BD311A13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474846-4184-F2A2-CC2F-4192E9C0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3844F9-69EB-91EA-8833-D9972ABC098D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C8E8AB1-CC5D-C3F2-4E28-6167E05502C6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7BCACC64-5A77-2EEA-3CEE-D7493B1E0165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4765194-DCD1-C279-2C3E-E1BF0F46C54A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EF94E56-F5E1-6B3A-16B8-1A96BF586C2A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97F9CF2-C38E-713F-BC4D-4505DB3C2451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940B402-FEB9-E3CF-0274-14014941AD6F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E3A2F36-6977-7F3A-1916-68DB04D6F2A5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15BC80C-81EA-85DC-3E7A-44379A01699B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C59B-622C-9FD4-8EB3-F8640DFFA21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093E71-94EC-7B9E-428E-C9F163761DF7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6ECAE40-4853-0A7E-FD00-B8BD1805D0D8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D4644C-867F-2332-D344-2E3D0334E19C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B8B00EB-F3BC-CD79-6F01-73877CBA14C4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3803BDB-6D06-E876-07EC-FAC82B368B46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A5F81AF-D0DC-CBCE-B658-FA52092B8E5E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5198366-92F6-FF6B-8461-6265E1CBCD99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D1E666E-E83E-B7D5-3697-A9F7FC1D2717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F7E77C9F-A303-0857-500A-CFB5F6BDE95B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ABA4176C-3ABF-5251-EFE8-3D8ED663689B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EF55F2B0-C1B7-E95D-D2B1-D66EC2D6F6EA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4805FF-7DD4-EDF1-48CA-CC05DF3108CD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A5014-8C6D-E3D8-6B46-899C53263F31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>
                <a:solidFill>
                  <a:schemeClr val="accent1"/>
                </a:solidFill>
              </a:rPr>
              <a:t>inversion layer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/>
              <a:t>(Vth)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60497-6866-17D4-458E-0DF02F07441D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07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0CA1A-C776-8A5B-E304-511A56DC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E6CB6-A15A-E48C-687B-C3F2F347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4F57-7D5B-85A0-E5D2-083DD0FC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A4DDC9-8049-CA4A-878E-66E44FB0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6CE29F-5C2C-96DA-E713-94EDD882C150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05DB5E7-B344-CFB8-657F-A9259FD6C5F9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0CBA7F6-9AD8-6B4A-F89E-18C063A78E85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8394ECD9-6E23-2AA8-B2C5-64977D7AF199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271A7DBA-4CEE-95F8-61CF-22B8BBF8A78C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0679ED-32C4-7CE3-1AA8-9A0A06EF227F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02204C-8F9A-E0FD-F57A-7C13F8A7A908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BF9E5E-44E4-010E-CFA4-851C276C9E27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2C0F96DF-E74F-36CE-C366-B14F4B52C318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ADD3695-E5B0-D9E4-7E37-244BBE8EAE4B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E44113-0D6B-7AFE-083D-25D40C90354D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D9D1B6-7228-A478-B5EA-F4302E27BB23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3E4596-4364-075E-A1A2-15C8D1E9B89C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CB66128-A927-B1EB-BDB4-B812C373A3DD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5466C88-8BF5-27D9-8988-0EA23744BBEE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5369F96-4748-1035-66ED-D36BC927D1A0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25F78AA-0832-D560-F4CE-0EA7BC056ED5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DF93C0BA-FA3B-7F9A-E4D6-42BD8B6DF80E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4EEFD-A0B0-BC35-03A3-22A97AEB6C64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13ED3B-0CC4-8E70-CE5C-D020F04E9345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>
                <a:solidFill>
                  <a:schemeClr val="accent1"/>
                </a:solidFill>
              </a:rPr>
              <a:t>inversion layer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/>
              <a:t>(Vth)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526B2C0-1E0A-1110-EC78-22F36AD3D100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3B3DE0D-1DCA-AAE8-6C80-9D38EBAC182B}"/>
              </a:ext>
            </a:extLst>
          </p:cNvPr>
          <p:cNvSpPr/>
          <p:nvPr/>
        </p:nvSpPr>
        <p:spPr>
          <a:xfrm>
            <a:off x="7222463" y="3267835"/>
            <a:ext cx="1326164" cy="1705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72033748-6919-8789-2052-F00DED1A9820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68677C8-CC70-4B0A-BE58-4E5BE5B66C25}"/>
              </a:ext>
            </a:extLst>
          </p:cNvPr>
          <p:cNvCxnSpPr/>
          <p:nvPr/>
        </p:nvCxnSpPr>
        <p:spPr>
          <a:xfrm>
            <a:off x="4636654" y="3479888"/>
            <a:ext cx="2890980" cy="130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8992A9F-FEA5-3167-EAD5-A556F4C5B63A}"/>
              </a:ext>
            </a:extLst>
          </p:cNvPr>
          <p:cNvSpPr txBox="1"/>
          <p:nvPr/>
        </p:nvSpPr>
        <p:spPr>
          <a:xfrm>
            <a:off x="4375922" y="3440436"/>
            <a:ext cx="330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Effective channel length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FBEB82F-AE91-E2CC-61CC-473FBFCDB3AB}"/>
              </a:ext>
            </a:extLst>
          </p:cNvPr>
          <p:cNvSpPr txBox="1"/>
          <p:nvPr/>
        </p:nvSpPr>
        <p:spPr>
          <a:xfrm>
            <a:off x="5118913" y="4462188"/>
            <a:ext cx="189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Channel length</a:t>
            </a:r>
            <a:endParaRPr kumimoji="1" lang="ja-JP" altLang="en-US" b="1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610C452-F027-7550-1F2F-DA0398AEABD0}"/>
              </a:ext>
            </a:extLst>
          </p:cNvPr>
          <p:cNvCxnSpPr>
            <a:cxnSpLocks/>
          </p:cNvCxnSpPr>
          <p:nvPr/>
        </p:nvCxnSpPr>
        <p:spPr>
          <a:xfrm>
            <a:off x="4371703" y="4462188"/>
            <a:ext cx="33766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8FC723DB-0F16-8CD3-0849-045DB0D3C547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AC38362-4B4E-C162-2CB6-809A785362E2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00D6D8B1-AA12-165D-2A34-1B7B09ABB05F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45519DE-511C-9735-5F89-25DF1AD17ED9}"/>
              </a:ext>
            </a:extLst>
          </p:cNvPr>
          <p:cNvCxnSpPr/>
          <p:nvPr/>
        </p:nvCxnSpPr>
        <p:spPr>
          <a:xfrm>
            <a:off x="4371703" y="3038764"/>
            <a:ext cx="0" cy="21243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7BD7D4D5-5A7D-F9C0-48EA-AA39E2D063F2}"/>
              </a:ext>
            </a:extLst>
          </p:cNvPr>
          <p:cNvCxnSpPr/>
          <p:nvPr/>
        </p:nvCxnSpPr>
        <p:spPr>
          <a:xfrm>
            <a:off x="7748353" y="3038764"/>
            <a:ext cx="0" cy="21243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38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4E293D9-E058-3588-CB46-CF463ABECECA}"/>
              </a:ext>
            </a:extLst>
          </p:cNvPr>
          <p:cNvSpPr/>
          <p:nvPr/>
        </p:nvSpPr>
        <p:spPr>
          <a:xfrm>
            <a:off x="7374549" y="4094304"/>
            <a:ext cx="1739772" cy="135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C4AE93-FF30-0331-D937-B351345514FE}"/>
              </a:ext>
            </a:extLst>
          </p:cNvPr>
          <p:cNvSpPr/>
          <p:nvPr/>
        </p:nvSpPr>
        <p:spPr>
          <a:xfrm rot="5400000">
            <a:off x="7569090" y="4153911"/>
            <a:ext cx="2467313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D8B704-2A44-3507-DBDC-33C165ED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happens if channel width W is changed?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FC6C92-1A03-7BB7-D07A-33CEFCC3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37296A-84A9-1904-B69B-F62BF292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F6CC52A-B587-080A-F9A1-E962FD799A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26030"/>
            <a:ext cx="11210543" cy="46017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rgbClr val="464646"/>
                </a:solidFill>
              </a:rPr>
              <a:t>A larger channel width results in a wider current path, </a:t>
            </a:r>
            <a:br>
              <a:rPr kumimoji="1" lang="en-US" altLang="ja-JP" sz="2000" dirty="0">
                <a:solidFill>
                  <a:srgbClr val="464646"/>
                </a:solidFill>
              </a:rPr>
            </a:br>
            <a:r>
              <a:rPr kumimoji="1" lang="en-US" altLang="ja-JP" sz="2000" dirty="0">
                <a:solidFill>
                  <a:srgbClr val="464646"/>
                </a:solidFill>
              </a:rPr>
              <a:t>which increases the drain-source current.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For transistors with the same channel length,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b="1" dirty="0">
                <a:solidFill>
                  <a:srgbClr val="FF0000"/>
                </a:solidFill>
              </a:rPr>
              <a:t>the channel width is proportional to the drain-source current.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FCEB86C-7FB9-3CCE-10DE-A2D49FE58671}"/>
              </a:ext>
            </a:extLst>
          </p:cNvPr>
          <p:cNvSpPr/>
          <p:nvPr/>
        </p:nvSpPr>
        <p:spPr>
          <a:xfrm>
            <a:off x="2949650" y="3755660"/>
            <a:ext cx="1739772" cy="67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4266BB1-E9E3-6596-B817-FF05ABD8E578}"/>
              </a:ext>
            </a:extLst>
          </p:cNvPr>
          <p:cNvSpPr/>
          <p:nvPr/>
        </p:nvSpPr>
        <p:spPr>
          <a:xfrm>
            <a:off x="2949650" y="5066344"/>
            <a:ext cx="1739772" cy="67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79E11B5-6E9D-8337-3457-6FF0161F8CEE}"/>
              </a:ext>
            </a:extLst>
          </p:cNvPr>
          <p:cNvSpPr/>
          <p:nvPr/>
        </p:nvSpPr>
        <p:spPr>
          <a:xfrm>
            <a:off x="3633843" y="3269600"/>
            <a:ext cx="390286" cy="2975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389BE72-8FA8-2E06-6913-AE984D58CFC9}"/>
              </a:ext>
            </a:extLst>
          </p:cNvPr>
          <p:cNvSpPr/>
          <p:nvPr/>
        </p:nvSpPr>
        <p:spPr>
          <a:xfrm>
            <a:off x="8006310" y="3557308"/>
            <a:ext cx="476250" cy="24513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1A11285-BDB9-FD76-E625-C3DB7D4B2A99}"/>
              </a:ext>
            </a:extLst>
          </p:cNvPr>
          <p:cNvCxnSpPr/>
          <p:nvPr/>
        </p:nvCxnSpPr>
        <p:spPr>
          <a:xfrm>
            <a:off x="4852558" y="3755660"/>
            <a:ext cx="0" cy="6772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02263C5-9C68-6B3D-7E3E-4D1684AA7F64}"/>
              </a:ext>
            </a:extLst>
          </p:cNvPr>
          <p:cNvCxnSpPr/>
          <p:nvPr/>
        </p:nvCxnSpPr>
        <p:spPr>
          <a:xfrm>
            <a:off x="4852558" y="5066344"/>
            <a:ext cx="0" cy="6772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4342091-A18F-53E7-39C8-5BF7BA7A11AC}"/>
              </a:ext>
            </a:extLst>
          </p:cNvPr>
          <p:cNvCxnSpPr>
            <a:cxnSpLocks/>
          </p:cNvCxnSpPr>
          <p:nvPr/>
        </p:nvCxnSpPr>
        <p:spPr>
          <a:xfrm>
            <a:off x="9390537" y="4094304"/>
            <a:ext cx="0" cy="13545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C1EDB66-41B9-825E-0250-2C964179ACAE}"/>
              </a:ext>
            </a:extLst>
          </p:cNvPr>
          <p:cNvSpPr txBox="1"/>
          <p:nvPr/>
        </p:nvSpPr>
        <p:spPr>
          <a:xfrm>
            <a:off x="4910236" y="3923108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4822D-8A77-F5F4-65CA-8895D3378271}"/>
              </a:ext>
            </a:extLst>
          </p:cNvPr>
          <p:cNvSpPr txBox="1"/>
          <p:nvPr/>
        </p:nvSpPr>
        <p:spPr>
          <a:xfrm>
            <a:off x="4910236" y="5241002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BC3D07-5D3C-10A6-5ECB-A5B42B8B65EE}"/>
              </a:ext>
            </a:extLst>
          </p:cNvPr>
          <p:cNvSpPr txBox="1"/>
          <p:nvPr/>
        </p:nvSpPr>
        <p:spPr>
          <a:xfrm>
            <a:off x="9421103" y="4565344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2W</a:t>
            </a:r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15BD1D0-650D-D88A-C0CE-B45DC413B64D}"/>
              </a:ext>
            </a:extLst>
          </p:cNvPr>
          <p:cNvSpPr/>
          <p:nvPr/>
        </p:nvSpPr>
        <p:spPr>
          <a:xfrm>
            <a:off x="1738659" y="3872267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123A7D6-CFE4-ABC4-E221-922C4F204216}"/>
              </a:ext>
            </a:extLst>
          </p:cNvPr>
          <p:cNvSpPr/>
          <p:nvPr/>
        </p:nvSpPr>
        <p:spPr>
          <a:xfrm>
            <a:off x="1738659" y="5182222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F0228F6-887A-7F49-2014-871BF63481F7}"/>
              </a:ext>
            </a:extLst>
          </p:cNvPr>
          <p:cNvSpPr/>
          <p:nvPr/>
        </p:nvSpPr>
        <p:spPr>
          <a:xfrm rot="5400000">
            <a:off x="1076037" y="4527244"/>
            <a:ext cx="1755487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60553F7-412C-B62C-D1EC-455FFE20D406}"/>
              </a:ext>
            </a:extLst>
          </p:cNvPr>
          <p:cNvSpPr/>
          <p:nvPr/>
        </p:nvSpPr>
        <p:spPr>
          <a:xfrm rot="5400000">
            <a:off x="2680761" y="4593070"/>
            <a:ext cx="3345630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A6B2687-0002-B206-5096-4FCF13CEEE68}"/>
              </a:ext>
            </a:extLst>
          </p:cNvPr>
          <p:cNvSpPr/>
          <p:nvPr/>
        </p:nvSpPr>
        <p:spPr>
          <a:xfrm>
            <a:off x="444499" y="4527244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5E9A121-434A-0E05-610E-6C7E559D8CB1}"/>
              </a:ext>
            </a:extLst>
          </p:cNvPr>
          <p:cNvSpPr/>
          <p:nvPr/>
        </p:nvSpPr>
        <p:spPr>
          <a:xfrm>
            <a:off x="3051120" y="3933367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33426B7-8B71-7B16-72C5-918FAC8BFEEB}"/>
              </a:ext>
            </a:extLst>
          </p:cNvPr>
          <p:cNvCxnSpPr>
            <a:cxnSpLocks/>
          </p:cNvCxnSpPr>
          <p:nvPr/>
        </p:nvCxnSpPr>
        <p:spPr>
          <a:xfrm>
            <a:off x="3053631" y="3936500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CAA4A62-759E-357E-C17D-98C0F291F00D}"/>
              </a:ext>
            </a:extLst>
          </p:cNvPr>
          <p:cNvCxnSpPr>
            <a:cxnSpLocks/>
          </p:cNvCxnSpPr>
          <p:nvPr/>
        </p:nvCxnSpPr>
        <p:spPr>
          <a:xfrm flipV="1">
            <a:off x="3048581" y="3933367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CCFB9-E8CC-8E48-F3B8-2E84FD2B4416}"/>
              </a:ext>
            </a:extLst>
          </p:cNvPr>
          <p:cNvSpPr/>
          <p:nvPr/>
        </p:nvSpPr>
        <p:spPr>
          <a:xfrm>
            <a:off x="3048581" y="524100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CF6E9F5-330A-D852-AEAB-2A63A4403093}"/>
              </a:ext>
            </a:extLst>
          </p:cNvPr>
          <p:cNvCxnSpPr>
            <a:cxnSpLocks/>
          </p:cNvCxnSpPr>
          <p:nvPr/>
        </p:nvCxnSpPr>
        <p:spPr>
          <a:xfrm>
            <a:off x="3051092" y="524413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12EFB10-2245-0186-2373-AE6EFE3EB2AA}"/>
              </a:ext>
            </a:extLst>
          </p:cNvPr>
          <p:cNvCxnSpPr>
            <a:cxnSpLocks/>
          </p:cNvCxnSpPr>
          <p:nvPr/>
        </p:nvCxnSpPr>
        <p:spPr>
          <a:xfrm flipV="1">
            <a:off x="3046042" y="524100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9007B2F-DE63-9745-692E-B425A5CA73F5}"/>
              </a:ext>
            </a:extLst>
          </p:cNvPr>
          <p:cNvSpPr/>
          <p:nvPr/>
        </p:nvSpPr>
        <p:spPr>
          <a:xfrm>
            <a:off x="4196670" y="3923108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4836BEAD-53CE-861C-D711-21D52F4D823D}"/>
              </a:ext>
            </a:extLst>
          </p:cNvPr>
          <p:cNvCxnSpPr>
            <a:cxnSpLocks/>
          </p:cNvCxnSpPr>
          <p:nvPr/>
        </p:nvCxnSpPr>
        <p:spPr>
          <a:xfrm>
            <a:off x="4199181" y="3926241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5C25231-BE7E-AAA2-0042-A9B9BA39720A}"/>
              </a:ext>
            </a:extLst>
          </p:cNvPr>
          <p:cNvCxnSpPr>
            <a:cxnSpLocks/>
          </p:cNvCxnSpPr>
          <p:nvPr/>
        </p:nvCxnSpPr>
        <p:spPr>
          <a:xfrm flipV="1">
            <a:off x="4194131" y="3923108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43612FB-2A2C-E5A2-C3B6-FA1FD7CBDD5A}"/>
              </a:ext>
            </a:extLst>
          </p:cNvPr>
          <p:cNvSpPr/>
          <p:nvPr/>
        </p:nvSpPr>
        <p:spPr>
          <a:xfrm>
            <a:off x="4200437" y="5236907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7E54736-70C3-C858-9EDC-CDD00139A782}"/>
              </a:ext>
            </a:extLst>
          </p:cNvPr>
          <p:cNvCxnSpPr>
            <a:cxnSpLocks/>
          </p:cNvCxnSpPr>
          <p:nvPr/>
        </p:nvCxnSpPr>
        <p:spPr>
          <a:xfrm>
            <a:off x="4202948" y="5240040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6DB1975-6EF1-BBC6-D711-717ACD6972E9}"/>
              </a:ext>
            </a:extLst>
          </p:cNvPr>
          <p:cNvCxnSpPr>
            <a:cxnSpLocks/>
          </p:cNvCxnSpPr>
          <p:nvPr/>
        </p:nvCxnSpPr>
        <p:spPr>
          <a:xfrm flipV="1">
            <a:off x="4197898" y="5236907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513C775-3B97-9F47-31DD-2A5E22B94CFA}"/>
              </a:ext>
            </a:extLst>
          </p:cNvPr>
          <p:cNvSpPr/>
          <p:nvPr/>
        </p:nvSpPr>
        <p:spPr>
          <a:xfrm>
            <a:off x="8638667" y="425802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DED83619-EDF7-45C1-0024-C71A204E13BA}"/>
              </a:ext>
            </a:extLst>
          </p:cNvPr>
          <p:cNvCxnSpPr>
            <a:cxnSpLocks/>
          </p:cNvCxnSpPr>
          <p:nvPr/>
        </p:nvCxnSpPr>
        <p:spPr>
          <a:xfrm>
            <a:off x="8641178" y="426115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EF1961DB-1D7B-CDE5-3C21-9A77C827C1FB}"/>
              </a:ext>
            </a:extLst>
          </p:cNvPr>
          <p:cNvCxnSpPr>
            <a:cxnSpLocks/>
          </p:cNvCxnSpPr>
          <p:nvPr/>
        </p:nvCxnSpPr>
        <p:spPr>
          <a:xfrm flipV="1">
            <a:off x="8636128" y="425802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F667285-7364-8AB4-4D52-FC0EFD85986C}"/>
              </a:ext>
            </a:extLst>
          </p:cNvPr>
          <p:cNvSpPr/>
          <p:nvPr/>
        </p:nvSpPr>
        <p:spPr>
          <a:xfrm>
            <a:off x="8633135" y="4960816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E6C55CD6-B571-713D-65CA-DC8B3B9DD65D}"/>
              </a:ext>
            </a:extLst>
          </p:cNvPr>
          <p:cNvCxnSpPr>
            <a:cxnSpLocks/>
          </p:cNvCxnSpPr>
          <p:nvPr/>
        </p:nvCxnSpPr>
        <p:spPr>
          <a:xfrm>
            <a:off x="8635646" y="4963949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59561E7B-FD01-F6A1-5029-83ED10246B98}"/>
              </a:ext>
            </a:extLst>
          </p:cNvPr>
          <p:cNvCxnSpPr>
            <a:cxnSpLocks/>
          </p:cNvCxnSpPr>
          <p:nvPr/>
        </p:nvCxnSpPr>
        <p:spPr>
          <a:xfrm flipV="1">
            <a:off x="8630596" y="4960816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E4AB8B0-ABCC-6719-087B-176E9B3ADC17}"/>
              </a:ext>
            </a:extLst>
          </p:cNvPr>
          <p:cNvSpPr/>
          <p:nvPr/>
        </p:nvSpPr>
        <p:spPr>
          <a:xfrm rot="5400000">
            <a:off x="6407868" y="4983114"/>
            <a:ext cx="2565543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D5F2AEE-2108-D212-B45B-E2CEBBE16B42}"/>
              </a:ext>
            </a:extLst>
          </p:cNvPr>
          <p:cNvSpPr/>
          <p:nvPr/>
        </p:nvSpPr>
        <p:spPr>
          <a:xfrm>
            <a:off x="7528567" y="425802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205E85F5-DD9B-71E4-E7C4-03B61116CB73}"/>
              </a:ext>
            </a:extLst>
          </p:cNvPr>
          <p:cNvCxnSpPr>
            <a:cxnSpLocks/>
          </p:cNvCxnSpPr>
          <p:nvPr/>
        </p:nvCxnSpPr>
        <p:spPr>
          <a:xfrm>
            <a:off x="7531078" y="426115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5305FD2-0711-F6A0-79CE-12C365920150}"/>
              </a:ext>
            </a:extLst>
          </p:cNvPr>
          <p:cNvCxnSpPr>
            <a:cxnSpLocks/>
          </p:cNvCxnSpPr>
          <p:nvPr/>
        </p:nvCxnSpPr>
        <p:spPr>
          <a:xfrm flipV="1">
            <a:off x="7526028" y="425802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95DE8C-73C2-A3B7-A40C-2F6E9AABF71B}"/>
              </a:ext>
            </a:extLst>
          </p:cNvPr>
          <p:cNvSpPr/>
          <p:nvPr/>
        </p:nvSpPr>
        <p:spPr>
          <a:xfrm>
            <a:off x="7523035" y="4960816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1C4BC08-F1D7-97CD-C90C-B13958538A69}"/>
              </a:ext>
            </a:extLst>
          </p:cNvPr>
          <p:cNvCxnSpPr>
            <a:cxnSpLocks/>
          </p:cNvCxnSpPr>
          <p:nvPr/>
        </p:nvCxnSpPr>
        <p:spPr>
          <a:xfrm>
            <a:off x="7525546" y="4963949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C8AF129C-3AD9-E48E-4E7C-8F287529F92A}"/>
              </a:ext>
            </a:extLst>
          </p:cNvPr>
          <p:cNvCxnSpPr>
            <a:cxnSpLocks/>
          </p:cNvCxnSpPr>
          <p:nvPr/>
        </p:nvCxnSpPr>
        <p:spPr>
          <a:xfrm flipV="1">
            <a:off x="7520496" y="4960816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2237B9C3-64F2-2F9B-4A21-9D30F8BAEDA9}"/>
              </a:ext>
            </a:extLst>
          </p:cNvPr>
          <p:cNvSpPr txBox="1"/>
          <p:nvPr/>
        </p:nvSpPr>
        <p:spPr>
          <a:xfrm>
            <a:off x="5432113" y="4121012"/>
            <a:ext cx="148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＝</a:t>
            </a:r>
          </a:p>
        </p:txBody>
      </p:sp>
    </p:spTree>
    <p:extLst>
      <p:ext uri="{BB962C8B-B14F-4D97-AF65-F5344CB8AC3E}">
        <p14:creationId xmlns:p14="http://schemas.microsoft.com/office/powerpoint/2010/main" val="187581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A7DC-D702-BD10-9A1B-4B215E2E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0BD2B5-E3E8-AD47-10ED-562D4C32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happens if channel length L is changed?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A63580-D7EC-DEAD-3E8D-FF27CE6A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117615-6C9C-ED5D-CA0E-8E8FB6D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37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06783D5-1D7F-CDEF-83F0-BB00D6BF65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The effect of the </a:t>
            </a:r>
            <a:r>
              <a:rPr lang="en-US" altLang="ja-JP" sz="2000" b="1" dirty="0">
                <a:solidFill>
                  <a:srgbClr val="FF0000"/>
                </a:solidFill>
              </a:rPr>
              <a:t>short channel effect</a:t>
            </a:r>
            <a:r>
              <a:rPr lang="en-US" altLang="ja-JP" sz="2000" dirty="0">
                <a:solidFill>
                  <a:srgbClr val="464646"/>
                </a:solidFill>
              </a:rPr>
              <a:t> completely changes the characteristics.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FF0000"/>
                </a:solidFill>
              </a:rPr>
              <a:t>Basically, Ids increases as channel length L decreases, 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but short-channel effects also occur...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464646"/>
                </a:solidFill>
              </a:rPr>
              <a:t>DIBL</a:t>
            </a:r>
            <a:r>
              <a:rPr lang="en-US" altLang="ja-JP" sz="2000" dirty="0">
                <a:solidFill>
                  <a:srgbClr val="464646"/>
                </a:solidFill>
              </a:rPr>
              <a:t> (Drain Induced Barrier Lowering) decreases Vth for an increase in </a:t>
            </a:r>
            <a:r>
              <a:rPr lang="en-US" altLang="ja-JP" sz="2000" dirty="0" err="1">
                <a:solidFill>
                  <a:srgbClr val="464646"/>
                </a:solidFill>
              </a:rPr>
              <a:t>Vds</a:t>
            </a:r>
            <a:r>
              <a:rPr lang="en-US" altLang="ja-JP" sz="2000" dirty="0">
                <a:solidFill>
                  <a:srgbClr val="464646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Increasing </a:t>
            </a:r>
            <a:r>
              <a:rPr lang="en-US" altLang="ja-JP" sz="2000" b="1" dirty="0">
                <a:solidFill>
                  <a:srgbClr val="464646"/>
                </a:solidFill>
              </a:rPr>
              <a:t>subthreshold swing </a:t>
            </a:r>
            <a:r>
              <a:rPr lang="en-US" altLang="ja-JP" sz="2000" dirty="0">
                <a:solidFill>
                  <a:srgbClr val="464646"/>
                </a:solidFill>
              </a:rPr>
              <a:t>increases punch-through in subthreshold region</a:t>
            </a:r>
          </a:p>
          <a:p>
            <a:pPr marL="626364" lvl="1" indent="-342900"/>
            <a:r>
              <a:rPr lang="en-US" altLang="ja-JP" sz="2000" dirty="0">
                <a:solidFill>
                  <a:srgbClr val="464646"/>
                </a:solidFill>
              </a:rPr>
              <a:t>Leakage current increases in the off state, and Ids variation relative to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 err="1">
                <a:solidFill>
                  <a:srgbClr val="464646"/>
                </a:solidFill>
              </a:rPr>
              <a:t>Vgs</a:t>
            </a:r>
            <a:r>
              <a:rPr lang="en-US" altLang="ja-JP" sz="2000" dirty="0">
                <a:solidFill>
                  <a:srgbClr val="464646"/>
                </a:solidFill>
              </a:rPr>
              <a:t> variation becomes smaller (slower) → Switching characteristics deteriorate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464646"/>
                </a:solidFill>
              </a:rPr>
              <a:t>Channel length modulation effect </a:t>
            </a:r>
            <a:r>
              <a:rPr lang="en-US" altLang="ja-JP" sz="2000" dirty="0">
                <a:solidFill>
                  <a:srgbClr val="464646"/>
                </a:solidFill>
              </a:rPr>
              <a:t>increases Ids variation relative to </a:t>
            </a:r>
            <a:r>
              <a:rPr lang="en-US" altLang="ja-JP" sz="2000" dirty="0" err="1">
                <a:solidFill>
                  <a:srgbClr val="464646"/>
                </a:solidFill>
              </a:rPr>
              <a:t>Vds</a:t>
            </a:r>
            <a:r>
              <a:rPr lang="en-US" altLang="ja-JP" sz="2000" dirty="0">
                <a:solidFill>
                  <a:srgbClr val="464646"/>
                </a:solidFill>
              </a:rPr>
              <a:t> variation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and </a:t>
            </a:r>
            <a:r>
              <a:rPr lang="en-US" altLang="ja-JP" sz="2000" b="1" dirty="0">
                <a:solidFill>
                  <a:srgbClr val="FF0000"/>
                </a:solidFill>
              </a:rPr>
              <a:t>does not saturate (The current is not </a:t>
            </a:r>
            <a:r>
              <a:rPr lang="en-US" altLang="ja-JP" sz="2000" b="1" i="1" dirty="0">
                <a:solidFill>
                  <a:srgbClr val="FF0000"/>
                </a:solidFill>
              </a:rPr>
              <a:t>constant</a:t>
            </a:r>
            <a:r>
              <a:rPr lang="en-US" altLang="ja-JP" sz="2000" b="1" dirty="0">
                <a:solidFill>
                  <a:srgbClr val="FF0000"/>
                </a:solidFill>
              </a:rPr>
              <a:t> on the </a:t>
            </a:r>
            <a:r>
              <a:rPr lang="en-US" altLang="ja-JP" sz="2000" b="1" dirty="0" err="1">
                <a:solidFill>
                  <a:srgbClr val="FF0000"/>
                </a:solidFill>
              </a:rPr>
              <a:t>Vds</a:t>
            </a:r>
            <a:r>
              <a:rPr lang="en-US" altLang="ja-JP" sz="2000" b="1" dirty="0">
                <a:solidFill>
                  <a:srgbClr val="FF0000"/>
                </a:solidFill>
              </a:rPr>
              <a:t> - Ids curve.)</a:t>
            </a:r>
          </a:p>
        </p:txBody>
      </p:sp>
    </p:spTree>
    <p:extLst>
      <p:ext uri="{BB962C8B-B14F-4D97-AF65-F5344CB8AC3E}">
        <p14:creationId xmlns:p14="http://schemas.microsoft.com/office/powerpoint/2010/main" val="299979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B3D2-7805-CF14-9F2E-8A569F7D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92A10F-B38C-FAED-5054-74B934C3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Vds</a:t>
            </a:r>
            <a:r>
              <a:rPr lang="en-US" altLang="ja-JP" dirty="0"/>
              <a:t> – Ids curve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B43806-D206-B27E-E620-A457550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85D08-F0FE-C7D2-9277-4C9D32FB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38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918CCAE-87C4-7F13-D2ED-494FDE7A23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Get the </a:t>
            </a:r>
            <a:r>
              <a:rPr lang="en-US" altLang="ja-JP" sz="2000" dirty="0" err="1">
                <a:solidFill>
                  <a:srgbClr val="464646"/>
                </a:solidFill>
              </a:rPr>
              <a:t>Vds</a:t>
            </a:r>
            <a:r>
              <a:rPr lang="en-US" altLang="ja-JP" sz="2000" dirty="0">
                <a:solidFill>
                  <a:srgbClr val="464646"/>
                </a:solidFill>
              </a:rPr>
              <a:t> - Ids curve of NMOS and see the effect of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channel length modulation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4400" dirty="0">
                <a:solidFill>
                  <a:srgbClr val="464646"/>
                </a:solidFill>
              </a:rPr>
              <a:t>Under construction!</a:t>
            </a:r>
          </a:p>
        </p:txBody>
      </p:sp>
    </p:spTree>
    <p:extLst>
      <p:ext uri="{BB962C8B-B14F-4D97-AF65-F5344CB8AC3E}">
        <p14:creationId xmlns:p14="http://schemas.microsoft.com/office/powerpoint/2010/main" val="1259468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0E0B7F6-42B8-3175-27F5-9E02F96F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551176"/>
            <a:ext cx="11613315" cy="9144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Demonstration of Analog LSI design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53F6EAB-04DE-CAAE-6FE9-862F355EB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 a CMOS inverter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EDFE738-C3AA-132F-F5AA-48CCF9C812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039194EF-991C-4955-8789-A9990F09E4BD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2969F3-8E66-016C-E44A-2B9C0E457F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6526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75A33-5C36-EF97-3C7C-B2600E65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/>
              <a:t>Analog LSI design Part 1</a:t>
            </a:r>
            <a:endParaRPr lang="en-US" altLang="ja-JP" sz="28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DB2B59-7262-EB9B-6AB8-5753357B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5E5F2E-23C0-40DF-9DE2-9039FE5E1826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8C72C7-D384-2DDC-8C7C-CF417CC8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3ED14FC-3F1D-5E6A-6E63-5D0C0DFF8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Make a CMOS inverter (NOT logic gate)</a:t>
            </a:r>
          </a:p>
          <a:p>
            <a:pPr marL="569214" lvl="1" indent="-285750"/>
            <a:r>
              <a:rPr lang="en-US" altLang="ja-JP" sz="3200" dirty="0"/>
              <a:t>Background knowledge</a:t>
            </a:r>
          </a:p>
          <a:p>
            <a:pPr marL="569214" lvl="1" indent="-285750"/>
            <a:r>
              <a:rPr lang="en-US" altLang="ja-JP" sz="3200" dirty="0"/>
              <a:t>Schematic design</a:t>
            </a:r>
          </a:p>
          <a:p>
            <a:pPr marL="569214" lvl="1" indent="-285750"/>
            <a:r>
              <a:rPr lang="en-US" altLang="ja-JP" sz="3200" dirty="0"/>
              <a:t>Layout</a:t>
            </a:r>
            <a:r>
              <a:rPr lang="ja-JP" altLang="en-US" sz="3200" dirty="0"/>
              <a:t> </a:t>
            </a:r>
            <a:r>
              <a:rPr lang="en-US" altLang="ja-JP" sz="3200" dirty="0"/>
              <a:t>design</a:t>
            </a:r>
          </a:p>
          <a:p>
            <a:pPr marL="569214" lvl="1" indent="-285750"/>
            <a:r>
              <a:rPr lang="en-US" altLang="ja-JP" sz="3200" dirty="0"/>
              <a:t>Post</a:t>
            </a:r>
            <a:r>
              <a:rPr lang="ja-JP" altLang="en-US" sz="3200" dirty="0"/>
              <a:t> </a:t>
            </a:r>
            <a:r>
              <a:rPr lang="en-US" altLang="ja-JP" sz="3200" dirty="0"/>
              <a:t>layout</a:t>
            </a:r>
            <a:r>
              <a:rPr lang="ja-JP" altLang="en-US" sz="3200" dirty="0"/>
              <a:t> </a:t>
            </a:r>
            <a:r>
              <a:rPr lang="en-US" altLang="ja-JP" sz="3200" dirty="0"/>
              <a:t>simulation</a:t>
            </a:r>
            <a:r>
              <a:rPr lang="ja-JP" altLang="en-US" sz="3200" dirty="0"/>
              <a:t> </a:t>
            </a:r>
            <a:r>
              <a:rPr lang="en-US" altLang="ja-JP" sz="3200" dirty="0"/>
              <a:t>(Parasitic</a:t>
            </a:r>
            <a:r>
              <a:rPr lang="ja-JP" altLang="en-US" sz="3200" dirty="0"/>
              <a:t> </a:t>
            </a:r>
            <a:r>
              <a:rPr lang="en-US" altLang="ja-JP" sz="3200" dirty="0"/>
              <a:t>extraction)</a:t>
            </a:r>
          </a:p>
        </p:txBody>
      </p:sp>
    </p:spTree>
    <p:extLst>
      <p:ext uri="{BB962C8B-B14F-4D97-AF65-F5344CB8AC3E}">
        <p14:creationId xmlns:p14="http://schemas.microsoft.com/office/powerpoint/2010/main" val="1700473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667C-ABE5-4EA3-0B7F-4B51FABD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EEA3D2-373A-CA47-3C82-2FE6FD41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07E210-1B47-543E-B545-77D2371D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015476-7574-EEEA-01DE-AD3C61D1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A86AA53-9831-A100-24B8-30C6D38D2D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b="1" dirty="0">
                <a:solidFill>
                  <a:schemeClr val="accent2"/>
                </a:solidFill>
              </a:rPr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b="1" dirty="0">
                <a:solidFill>
                  <a:schemeClr val="accent2"/>
                </a:solidFill>
              </a:rPr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4690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5CE5D7-4B10-C832-910D-FE5DB767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 of CMOS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B2BBFE9-A2C1-3421-00C4-B92547C4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49D7C7-4A46-BDDE-F5DC-3537BEF4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41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70C0A9F-CBA7-E09B-D282-4674DD46A2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Topology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What is the performance of CMOS inverter?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Elmore delay model</a:t>
            </a:r>
            <a:endParaRPr kumimoji="1" lang="en-US" altLang="ja-JP" sz="2000" dirty="0"/>
          </a:p>
          <a:p>
            <a:pPr marL="626364" lvl="1" indent="-342900"/>
            <a:r>
              <a:rPr lang="en-US" altLang="ja-JP" sz="2000" dirty="0"/>
              <a:t>Input / Output conditions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Delay time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m</a:t>
            </a:r>
            <a:r>
              <a:rPr kumimoji="1" lang="en-US" altLang="ja-JP" sz="2000" dirty="0" err="1"/>
              <a:t>eas</a:t>
            </a:r>
            <a:r>
              <a:rPr kumimoji="1" lang="en-US" altLang="ja-JP" sz="2000" dirty="0"/>
              <a:t>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Model corner</a:t>
            </a:r>
            <a:r>
              <a:rPr lang="ja-JP" altLang="en-US" sz="2000" dirty="0"/>
              <a:t> </a:t>
            </a:r>
            <a:r>
              <a:rPr lang="en-US" altLang="ja-JP" sz="2000" dirty="0"/>
              <a:t>simulation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3805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91D837-5816-3DBB-1C4F-CE357DC0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CMOS inverter, NOT logic gate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B2F595-9F10-953E-3C5D-274982AD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85CA99-162B-4CEB-8DE6-4999097D8ADF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67E5-84BA-2928-F270-C268C276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42</a:t>
            </a:fld>
            <a:endParaRPr lang="ja-JP" altLang="en-US" noProof="0"/>
          </a:p>
        </p:txBody>
      </p:sp>
      <p:graphicFrame>
        <p:nvGraphicFramePr>
          <p:cNvPr id="18" name="コンテンツ プレースホルダー 17">
            <a:extLst>
              <a:ext uri="{FF2B5EF4-FFF2-40B4-BE49-F238E27FC236}">
                <a16:creationId xmlns:a16="http://schemas.microsoft.com/office/drawing/2014/main" id="{DEF3DC0F-FBC6-C185-3636-B328E19F7BA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27653484"/>
              </p:ext>
            </p:extLst>
          </p:nvPr>
        </p:nvGraphicFramePr>
        <p:xfrm>
          <a:off x="6096000" y="1944536"/>
          <a:ext cx="533082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412">
                  <a:extLst>
                    <a:ext uri="{9D8B030D-6E8A-4147-A177-3AD203B41FA5}">
                      <a16:colId xmlns:a16="http://schemas.microsoft.com/office/drawing/2014/main" val="2849878645"/>
                    </a:ext>
                  </a:extLst>
                </a:gridCol>
                <a:gridCol w="2665412">
                  <a:extLst>
                    <a:ext uri="{9D8B030D-6E8A-4147-A177-3AD203B41FA5}">
                      <a16:colId xmlns:a16="http://schemas.microsoft.com/office/drawing/2014/main" val="1102733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Output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L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H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1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H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L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00997"/>
                  </a:ext>
                </a:extLst>
              </a:tr>
            </a:tbl>
          </a:graphicData>
        </a:graphic>
      </p:graphicFrame>
      <p:pic>
        <p:nvPicPr>
          <p:cNvPr id="16" name="コンテンツ プレースホルダー 15" descr="図形&#10;&#10;低い精度で自動的に生成された説明">
            <a:extLst>
              <a:ext uri="{FF2B5EF4-FFF2-40B4-BE49-F238E27FC236}">
                <a16:creationId xmlns:a16="http://schemas.microsoft.com/office/drawing/2014/main" id="{361D0B2D-DD94-04E1-02A1-1FB10605C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3912" y="1477962"/>
            <a:ext cx="4572000" cy="4572000"/>
          </a:xfrm>
        </p:spPr>
      </p:pic>
      <p:graphicFrame>
        <p:nvGraphicFramePr>
          <p:cNvPr id="19" name="コンテンツ プレースホルダー 17">
            <a:extLst>
              <a:ext uri="{FF2B5EF4-FFF2-40B4-BE49-F238E27FC236}">
                <a16:creationId xmlns:a16="http://schemas.microsoft.com/office/drawing/2014/main" id="{A1FF29DB-E03B-B335-1911-92D0C56239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352210"/>
              </p:ext>
            </p:extLst>
          </p:nvPr>
        </p:nvGraphicFramePr>
        <p:xfrm>
          <a:off x="6096000" y="4185920"/>
          <a:ext cx="533082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412">
                  <a:extLst>
                    <a:ext uri="{9D8B030D-6E8A-4147-A177-3AD203B41FA5}">
                      <a16:colId xmlns:a16="http://schemas.microsoft.com/office/drawing/2014/main" val="2849878645"/>
                    </a:ext>
                  </a:extLst>
                </a:gridCol>
                <a:gridCol w="2665412">
                  <a:extLst>
                    <a:ext uri="{9D8B030D-6E8A-4147-A177-3AD203B41FA5}">
                      <a16:colId xmlns:a16="http://schemas.microsoft.com/office/drawing/2014/main" val="1102733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Output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Vss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Vdd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1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Vdd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Vss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00997"/>
                  </a:ext>
                </a:extLst>
              </a:tr>
            </a:tbl>
          </a:graphicData>
        </a:graphic>
      </p:graphicFrame>
      <p:sp>
        <p:nvSpPr>
          <p:cNvPr id="20" name="矢印: 下 19">
            <a:extLst>
              <a:ext uri="{FF2B5EF4-FFF2-40B4-BE49-F238E27FC236}">
                <a16:creationId xmlns:a16="http://schemas.microsoft.com/office/drawing/2014/main" id="{3640FA1A-68A4-48A4-54F8-E8CB09D20817}"/>
              </a:ext>
            </a:extLst>
          </p:cNvPr>
          <p:cNvSpPr/>
          <p:nvPr/>
        </p:nvSpPr>
        <p:spPr>
          <a:xfrm>
            <a:off x="8429897" y="3429000"/>
            <a:ext cx="670560" cy="5943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CB5841-AEF1-EB65-CCC9-5E79DA59CB93}"/>
              </a:ext>
            </a:extLst>
          </p:cNvPr>
          <p:cNvSpPr txBox="1"/>
          <p:nvPr/>
        </p:nvSpPr>
        <p:spPr>
          <a:xfrm>
            <a:off x="0" y="6158702"/>
            <a:ext cx="66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https://commons.wikimedia.org/wiki/File:CMOS_Inverter.svg</a:t>
            </a:r>
          </a:p>
        </p:txBody>
      </p:sp>
    </p:spTree>
    <p:extLst>
      <p:ext uri="{BB962C8B-B14F-4D97-AF65-F5344CB8AC3E}">
        <p14:creationId xmlns:p14="http://schemas.microsoft.com/office/powerpoint/2010/main" val="106153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84482-D2D1-F0F5-3895-326A55F0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Logic verification</a:t>
            </a:r>
            <a:r>
              <a:rPr kumimoji="1" lang="ja-JP" altLang="en-US" dirty="0"/>
              <a:t>（</a:t>
            </a:r>
            <a:r>
              <a:rPr kumimoji="1" lang="en-US" altLang="ja-JP" dirty="0"/>
              <a:t>Topology verification)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788910-31AB-E409-A190-AB71BEBC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1D2FC67-9E3D-43D5-9A71-11FCFE93F4D1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8DE036-8E67-45BE-889A-271BF1D7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43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5A6EE27-1862-39BC-6E58-E8AE811C3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51005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 a CMOS inverter, the output should be inverted with the input</a:t>
            </a:r>
          </a:p>
          <a:p>
            <a:pPr marL="569214" lvl="1" indent="-285750"/>
            <a:r>
              <a:rPr lang="en-US" altLang="ja-JP" sz="2400" dirty="0"/>
              <a:t>Input =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0 V </a:t>
            </a:r>
            <a:r>
              <a:rPr kumimoji="1" lang="ja-JP" altLang="en-US" sz="2400" dirty="0"/>
              <a:t>→ </a:t>
            </a:r>
            <a:r>
              <a:rPr lang="en-US" altLang="ja-JP" sz="2400" dirty="0"/>
              <a:t>Output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kumimoji="1" lang="ja-JP" altLang="en-US" sz="2400" dirty="0"/>
              <a:t> </a:t>
            </a:r>
            <a:r>
              <a:rPr kumimoji="1" lang="en-US" altLang="ja-JP" sz="2400" dirty="0" err="1"/>
              <a:t>Vdd</a:t>
            </a:r>
            <a:r>
              <a:rPr kumimoji="1" lang="en-US" altLang="ja-JP" sz="2400" dirty="0"/>
              <a:t> V, </a:t>
            </a:r>
            <a:r>
              <a:rPr lang="ja-JP" altLang="en-US" sz="2400" dirty="0"/>
              <a:t>    </a:t>
            </a:r>
            <a:r>
              <a:rPr lang="en-US" altLang="ja-JP" sz="2400" dirty="0"/>
              <a:t>Input =</a:t>
            </a:r>
            <a:r>
              <a:rPr kumimoji="1" lang="ja-JP" altLang="en-US" sz="2400" dirty="0"/>
              <a:t> </a:t>
            </a:r>
            <a:r>
              <a:rPr kumimoji="1" lang="en-US" altLang="ja-JP" sz="2400" dirty="0" err="1"/>
              <a:t>Vdd</a:t>
            </a:r>
            <a:r>
              <a:rPr kumimoji="1" lang="en-US" altLang="ja-JP" sz="2400" dirty="0"/>
              <a:t> V </a:t>
            </a:r>
            <a:r>
              <a:rPr kumimoji="1" lang="ja-JP" altLang="en-US" sz="2400" dirty="0"/>
              <a:t>→ </a:t>
            </a:r>
            <a:r>
              <a:rPr lang="en-US" altLang="ja-JP" sz="2400" dirty="0"/>
              <a:t>Output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0 V</a:t>
            </a:r>
            <a:endParaRPr kumimoji="1" lang="ja-JP" altLang="en-US" sz="2400" dirty="0"/>
          </a:p>
          <a:p>
            <a:pPr marL="569214" lvl="1" indent="-285750"/>
            <a:r>
              <a:rPr lang="en-US" altLang="ja-JP" sz="2400" dirty="0"/>
              <a:t>See how a CMOS inverter works with DC analysis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FF0000"/>
                </a:solidFill>
              </a:rPr>
              <a:t>DC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analysis	Steady-state response when voltage is varied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>
                <a:solidFill>
                  <a:srgbClr val="FF0000"/>
                </a:solidFill>
              </a:rPr>
              <a:t>t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ran</a:t>
            </a:r>
            <a:r>
              <a:rPr kumimoji="1" lang="en-US" altLang="ja-JP" sz="2400" dirty="0">
                <a:solidFill>
                  <a:srgbClr val="FF0000"/>
                </a:solidFill>
              </a:rPr>
              <a:t> analysis	Transient response when time is varied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64646"/>
                </a:solidFill>
              </a:rPr>
              <a:t>AC analysis	Steady-state response when frequency is varied</a:t>
            </a:r>
            <a:endParaRPr kumimoji="1" lang="ja-JP" alt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68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27EA5-9B57-B3CD-7F7B-0E080BF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 of test bench </a:t>
            </a:r>
            <a:r>
              <a:rPr kumimoji="1" lang="en-US" altLang="ja-JP" dirty="0">
                <a:latin typeface="+mn-lt"/>
              </a:rPr>
              <a:t>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53391-4B6E-D365-DB7C-EF2C4DBA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C2E7C8-E547-5082-2CCC-B7516815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739BBE3-D7AE-C01A-1DCB-CCF3C04965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12647" y="1463675"/>
            <a:ext cx="8674630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37FE45-D7C0-B55F-3E33-08E12A1F0E95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inv_dc.sch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4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15997D-B4CC-D5BD-C581-44F7B770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96670-C081-AD53-F8D5-82F74AE5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3295E-0E64-36F0-CBBE-73FE2812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64E77E-7C67-4DDE-F729-23F51D45C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2874" y="1190591"/>
            <a:ext cx="9166251" cy="5255962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05D289-F478-4F3C-39B7-A86659E5A0E3}"/>
              </a:ext>
            </a:extLst>
          </p:cNvPr>
          <p:cNvSpPr txBox="1"/>
          <p:nvPr/>
        </p:nvSpPr>
        <p:spPr>
          <a:xfrm>
            <a:off x="6541457" y="4976105"/>
            <a:ext cx="4005943" cy="92333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Input A=0V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vs.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Output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Y=1.8V</a:t>
            </a:r>
          </a:p>
          <a:p>
            <a:pPr algn="ctr"/>
            <a:r>
              <a:rPr lang="en-US" altLang="ja-JP" dirty="0">
                <a:solidFill>
                  <a:schemeClr val="bg1"/>
                </a:solidFill>
                <a:latin typeface=""/>
              </a:rPr>
              <a:t>Input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A=1.8V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vs.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Output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Y=0V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"/>
              </a:rPr>
              <a:t>→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It works as a CMOS inverter!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B3E0A-8138-DAFD-497E-D6C20971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the performance of logic gate, CMOS inverter?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24C817-954F-3C13-AB1E-CC9F405F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DBC07B-D94A-5DD2-C6C3-E60AFA5F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62D54F6-BE4E-8475-BA37-8B193AD9A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Topology has been determined but the size of CMOS have not yet been determined.</a:t>
            </a:r>
            <a:br>
              <a:rPr kumimoji="1" lang="en-US" altLang="ja-JP" sz="2000" dirty="0"/>
            </a:br>
            <a:r>
              <a:rPr kumimoji="1" lang="ja-JP" altLang="en-US" sz="2000" dirty="0"/>
              <a:t>→　</a:t>
            </a:r>
            <a:r>
              <a:rPr kumimoji="1" lang="en-US" altLang="ja-JP" sz="2000" dirty="0"/>
              <a:t>How to determine?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Performance of logic gate</a:t>
            </a:r>
          </a:p>
          <a:p>
            <a:pPr marL="626364" lvl="1" indent="-342900"/>
            <a:r>
              <a:rPr kumimoji="1" lang="en-US" altLang="ja-JP" sz="2000" dirty="0"/>
              <a:t>Drivability (</a:t>
            </a:r>
            <a:r>
              <a:rPr lang="en-US" altLang="ja-JP" sz="2000" dirty="0"/>
              <a:t>output current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marL="626364" lvl="1" indent="-342900"/>
            <a:r>
              <a:rPr lang="en-US" altLang="ja-JP" sz="2000" dirty="0"/>
              <a:t>fan-out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(F.O.)</a:t>
            </a:r>
          </a:p>
          <a:p>
            <a:pPr marL="626364" lvl="1" indent="-342900"/>
            <a:r>
              <a:rPr lang="en-US" altLang="ja-JP" sz="2000" b="1" dirty="0">
                <a:solidFill>
                  <a:srgbClr val="FF0000"/>
                </a:solidFill>
              </a:rPr>
              <a:t>delay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b="1" dirty="0">
                <a:solidFill>
                  <a:srgbClr val="FF0000"/>
                </a:solidFill>
              </a:rPr>
              <a:t>time</a:t>
            </a:r>
            <a:r>
              <a:rPr lang="ja-JP" altLang="en-US" sz="2000" dirty="0"/>
              <a:t>（</a:t>
            </a:r>
            <a:r>
              <a:rPr lang="en-US" altLang="ja-JP" sz="2000" dirty="0"/>
              <a:t>rise delay / fall delay</a:t>
            </a:r>
            <a:r>
              <a:rPr lang="ja-JP" altLang="en-US" sz="2000" dirty="0"/>
              <a:t>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249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19CAE-B73D-5AEE-D964-7A0C031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Fanout: Inverter/buffer delay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CA9BFB-2B71-8B7C-E504-7BB2A460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9A9DB-80B1-1529-E4F5-0C0C736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ja-JP" sz="2000" dirty="0"/>
                  <a:t>Thinking about fan-out</a:t>
                </a:r>
              </a:p>
              <a:p>
                <a:pPr lvl="1"/>
                <a:endParaRPr lang="en-US" altLang="ja-JP" sz="2000" dirty="0"/>
              </a:p>
              <a:p>
                <a:pPr lvl="1"/>
                <a:endParaRPr lang="en-US" altLang="ja-JP" sz="2000" dirty="0"/>
              </a:p>
              <a:p>
                <a:pPr marL="0" lvl="1" indent="0">
                  <a:buNone/>
                </a:pPr>
                <a:endParaRPr lang="en-US" altLang="ja-JP" sz="2000" dirty="0"/>
              </a:p>
              <a:p>
                <a:pPr marL="0" lvl="1" indent="0">
                  <a:buNone/>
                </a:pPr>
                <a:endParaRPr lang="en-US" altLang="ja-JP" sz="2000" dirty="0"/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Load of input stage buffer: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Load of output stage buffer is 10 times of input load</a:t>
                </a:r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Place a buffer (2 inverters x 2) in the middle.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Consider the fan-out of this buffer.</a:t>
                </a:r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Aim to minimize the delay time from </a:t>
                </a:r>
                <a:r>
                  <a:rPr lang="en-US" altLang="ja-JP" sz="2000" dirty="0" err="1"/>
                  <a:t>ina</a:t>
                </a:r>
                <a:r>
                  <a:rPr lang="en-US" altLang="ja-JP" sz="2000" dirty="0"/>
                  <a:t> to </a:t>
                </a:r>
                <a:r>
                  <a:rPr lang="en-US" altLang="ja-JP" sz="2000" dirty="0" err="1"/>
                  <a:t>outy</a:t>
                </a:r>
                <a:r>
                  <a:rPr lang="en-US" altLang="ja-JP" sz="2000" dirty="0"/>
                  <a:t>.</a:t>
                </a:r>
              </a:p>
              <a:p>
                <a:pPr lvl="1"/>
                <a:endParaRPr lang="en-US" altLang="ja-JP" sz="32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3"/>
                <a:stretch>
                  <a:fillRect l="-598" t="-6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F60F5C67-28A3-9571-065B-4EB37ECA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1797" y="1867106"/>
            <a:ext cx="8328405" cy="24321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77A454-FFCE-FCFC-B476-EE81A7E74262}"/>
              </a:ext>
            </a:extLst>
          </p:cNvPr>
          <p:cNvSpPr/>
          <p:nvPr/>
        </p:nvSpPr>
        <p:spPr>
          <a:xfrm>
            <a:off x="6049771" y="3741066"/>
            <a:ext cx="4589054" cy="558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Find the delay time between </a:t>
            </a:r>
            <a:r>
              <a:rPr kumimoji="1" lang="en-US" altLang="ja-JP" dirty="0" err="1">
                <a:solidFill>
                  <a:schemeClr val="tx1"/>
                </a:solidFill>
              </a:rPr>
              <a:t>ina</a:t>
            </a:r>
            <a:r>
              <a:rPr kumimoji="1" lang="en-US" altLang="ja-JP" dirty="0">
                <a:solidFill>
                  <a:schemeClr val="tx1"/>
                </a:solidFill>
              </a:rPr>
              <a:t> to </a:t>
            </a:r>
            <a:r>
              <a:rPr kumimoji="1" lang="en-US" altLang="ja-JP" dirty="0" err="1">
                <a:solidFill>
                  <a:schemeClr val="tx1"/>
                </a:solidFill>
              </a:rPr>
              <a:t>outy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417031-C17B-0422-6CB1-50DDC9FB54F5}"/>
              </a:ext>
            </a:extLst>
          </p:cNvPr>
          <p:cNvSpPr/>
          <p:nvPr/>
        </p:nvSpPr>
        <p:spPr>
          <a:xfrm>
            <a:off x="5191125" y="2562225"/>
            <a:ext cx="1095375" cy="1390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152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8A43F28A-2E49-216A-C536-B49286AF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Delay time of buffer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0EC8E9-F6D4-F08A-FF01-364642CF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5018E8-BD49-6183-5977-DCF289B2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6A0D4D-8616-4974-2493-0D64CB9313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Simulate the 6-stage inverter chain</a:t>
            </a:r>
            <a:br>
              <a:rPr lang="en-US" altLang="ja-JP" sz="2000" dirty="0"/>
            </a:br>
            <a:r>
              <a:rPr lang="en-US" altLang="ja-JP" sz="2000" dirty="0"/>
              <a:t>Do the transient analysis because we want to see the time vs. voltage waveforms.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transient analysis</a:t>
            </a:r>
          </a:p>
          <a:p>
            <a:pPr marL="0" indent="0">
              <a:buNone/>
            </a:pPr>
            <a:r>
              <a:rPr lang="en-US" altLang="ja-JP" sz="2000" dirty="0" err="1"/>
              <a:t>tran</a:t>
            </a:r>
            <a:r>
              <a:rPr lang="en-US" altLang="ja-JP" sz="2000" dirty="0"/>
              <a:t> [time step] [analysis time]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61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045C7-DA93-93FC-840F-7A994E00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lt"/>
              </a:rPr>
              <a:t>Example of testbench 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76CA80-38C7-C2FC-15C8-D158CD28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11A995-40FA-17B4-398B-8C90C2A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9C78EFF0-38FB-3BF6-5ECB-BCFB18A8B2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7280" y="1463675"/>
            <a:ext cx="11057439" cy="4963716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543E3E-DB58-F16C-7246-7799E8549158}"/>
              </a:ext>
            </a:extLst>
          </p:cNvPr>
          <p:cNvSpPr txBox="1"/>
          <p:nvPr/>
        </p:nvSpPr>
        <p:spPr>
          <a:xfrm>
            <a:off x="4147126" y="2640983"/>
            <a:ext cx="3491347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How do you determine 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the fan-out here?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64E7A2F-968C-EF8A-5963-22979BE5BD2D}"/>
              </a:ext>
            </a:extLst>
          </p:cNvPr>
          <p:cNvSpPr/>
          <p:nvPr/>
        </p:nvSpPr>
        <p:spPr>
          <a:xfrm>
            <a:off x="4147127" y="3429000"/>
            <a:ext cx="3491347" cy="301798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EAE6D1-CA08-A7D5-4106-74BBFCACCA30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6inv_test.sch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5400" dirty="0"/>
              <a:t>Background knowledge of LSI</a:t>
            </a:r>
            <a:br>
              <a:rPr lang="en-US" altLang="ja-JP" sz="5400" dirty="0"/>
            </a:b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Planar FET structure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74997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50868-A09D-F8C4-5D96-B2E1030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lt"/>
              </a:rPr>
              <a:t>Example of testbench 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1D5CB3-285B-59C5-7383-6058F745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543241-056C-0EDE-8737-5116AC2E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A035F3E-D6E5-8D71-FEB7-0F47F9D2BE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45457" y="1247900"/>
            <a:ext cx="8501085" cy="5246166"/>
          </a:xfr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B5D9D7-2E43-BC9D-B2DC-AAD7A3BD156D}"/>
              </a:ext>
            </a:extLst>
          </p:cNvPr>
          <p:cNvSpPr txBox="1"/>
          <p:nvPr/>
        </p:nvSpPr>
        <p:spPr>
          <a:xfrm>
            <a:off x="7653399" y="2295164"/>
            <a:ext cx="2419927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2915FF-322C-353C-64E7-F73A51DA949D}"/>
              </a:ext>
            </a:extLst>
          </p:cNvPr>
          <p:cNvSpPr txBox="1"/>
          <p:nvPr/>
        </p:nvSpPr>
        <p:spPr>
          <a:xfrm>
            <a:off x="7653398" y="4439334"/>
            <a:ext cx="2419927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DB27D9-C46F-86E8-F786-D8130B22291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6inv_test2.sch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2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CD2FC2-7D18-9ED8-3F64-C650D35F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8E5F01-9C70-4E7E-8F7D-2F580076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A374C6-2630-8FBA-5C59-BE4E201D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48411C80-AA94-7164-B3C0-FD0BCF07E8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44434" y="1266516"/>
            <a:ext cx="9210675" cy="5298876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E18EC7E-AA61-426F-E188-996A78E3315C}"/>
              </a:ext>
            </a:extLst>
          </p:cNvPr>
          <p:cNvSpPr txBox="1"/>
          <p:nvPr/>
        </p:nvSpPr>
        <p:spPr>
          <a:xfrm>
            <a:off x="962841" y="2807396"/>
            <a:ext cx="3011055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Buffer makes less delay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72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FCEF3-1824-F15A-C69B-807E6152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Note: fan-out of buffers in standard cells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1DE9C-FB31-912A-7111-2A48AA46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57D7BC-131E-C52A-0C6E-5DF5889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364E7E-678A-4959-9D05-A8B540809E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buf_2	1</a:t>
            </a:r>
            <a:r>
              <a:rPr lang="ja-JP" altLang="en-US" dirty="0"/>
              <a:t>→</a:t>
            </a:r>
            <a:r>
              <a:rPr lang="en-US" altLang="ja-JP" dirty="0"/>
              <a:t>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uf_4	1</a:t>
            </a:r>
            <a:r>
              <a:rPr kumimoji="1" lang="ja-JP" altLang="en-US" dirty="0"/>
              <a:t>→</a:t>
            </a:r>
            <a:r>
              <a:rPr kumimoji="1" lang="en-US" altLang="ja-JP" dirty="0"/>
              <a:t>4</a:t>
            </a:r>
          </a:p>
          <a:p>
            <a:r>
              <a:rPr lang="en-US" altLang="ja-JP" dirty="0"/>
              <a:t>buf_8	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clkbuf8	2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bufbuf8	</a:t>
            </a:r>
            <a:r>
              <a:rPr lang="en-US" altLang="ja-JP" b="1" dirty="0">
                <a:solidFill>
                  <a:srgbClr val="FF0000"/>
                </a:solidFill>
              </a:rPr>
              <a:t>0.6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8</a:t>
            </a:r>
          </a:p>
          <a:p>
            <a:r>
              <a:rPr kumimoji="1" lang="en-US" altLang="ja-JP" dirty="0"/>
              <a:t>buf</a:t>
            </a:r>
            <a:r>
              <a:rPr lang="en-US" altLang="ja-JP" dirty="0"/>
              <a:t>_12	4</a:t>
            </a:r>
            <a:r>
              <a:rPr lang="ja-JP" altLang="en-US" dirty="0"/>
              <a:t>→</a:t>
            </a:r>
            <a:r>
              <a:rPr lang="en-US" altLang="ja-JP" dirty="0"/>
              <a:t>12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</a:t>
            </a:r>
            <a:r>
              <a:rPr lang="en-US" altLang="ja-JP" dirty="0"/>
              <a:t>16	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clkbuf16	4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bu</a:t>
            </a:r>
            <a:r>
              <a:rPr kumimoji="1" lang="en-US" altLang="ja-JP" dirty="0"/>
              <a:t>fbuf16	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6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16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40E87C-6C5A-A5A4-74DA-09BD3A9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11" y="1341420"/>
            <a:ext cx="7386590" cy="348775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7129708-944F-10B8-8732-D366B19AA60E}"/>
              </a:ext>
            </a:extLst>
          </p:cNvPr>
          <p:cNvSpPr/>
          <p:nvPr/>
        </p:nvSpPr>
        <p:spPr>
          <a:xfrm>
            <a:off x="57700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D0E620-D3FC-6551-EAC1-C43A14CD3306}"/>
              </a:ext>
            </a:extLst>
          </p:cNvPr>
          <p:cNvSpPr/>
          <p:nvPr/>
        </p:nvSpPr>
        <p:spPr>
          <a:xfrm>
            <a:off x="6716522" y="1854558"/>
            <a:ext cx="1335278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38E7DE-FF10-8844-5858-8581A8173B50}"/>
              </a:ext>
            </a:extLst>
          </p:cNvPr>
          <p:cNvSpPr/>
          <p:nvPr/>
        </p:nvSpPr>
        <p:spPr>
          <a:xfrm>
            <a:off x="8051800" y="1854558"/>
            <a:ext cx="3523487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4585FD-319D-F999-5B9A-EE8FB3934025}"/>
              </a:ext>
            </a:extLst>
          </p:cNvPr>
          <p:cNvSpPr txBox="1"/>
          <p:nvPr/>
        </p:nvSpPr>
        <p:spPr>
          <a:xfrm>
            <a:off x="501397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0.6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CB5BD9-3936-CB8B-F6FF-AC0D15369D5D}"/>
              </a:ext>
            </a:extLst>
          </p:cNvPr>
          <p:cNvSpPr txBox="1"/>
          <p:nvPr/>
        </p:nvSpPr>
        <p:spPr>
          <a:xfrm>
            <a:off x="6974494" y="2951237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3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9871D3-D6F9-96F0-39D6-701CE3DF5B9B}"/>
              </a:ext>
            </a:extLst>
          </p:cNvPr>
          <p:cNvSpPr txBox="1"/>
          <p:nvPr/>
        </p:nvSpPr>
        <p:spPr>
          <a:xfrm>
            <a:off x="9400395" y="2951236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8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A68B8D-AA1B-0AAF-D0DD-D0E715DEC662}"/>
              </a:ext>
            </a:extLst>
          </p:cNvPr>
          <p:cNvSpPr/>
          <p:nvPr/>
        </p:nvSpPr>
        <p:spPr>
          <a:xfrm>
            <a:off x="50753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3E5C81-595D-424E-AEA6-D1B36D14FDF2}"/>
              </a:ext>
            </a:extLst>
          </p:cNvPr>
          <p:cNvSpPr txBox="1"/>
          <p:nvPr/>
        </p:nvSpPr>
        <p:spPr>
          <a:xfrm>
            <a:off x="570869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1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CF1470-138F-6B09-C84A-FC1384037221}"/>
              </a:ext>
            </a:extLst>
          </p:cNvPr>
          <p:cNvSpPr txBox="1"/>
          <p:nvPr/>
        </p:nvSpPr>
        <p:spPr>
          <a:xfrm>
            <a:off x="4258490" y="5162942"/>
            <a:ext cx="748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If more than 3 - 4 times, insert additional buffer(s)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93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A3834-EF72-58A3-D179-A9CA6D83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delay time?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2C3ECBB-C4BC-9CF0-D45B-95F53E93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A5BF19-3675-A277-1B9E-F1DA7776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53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81E0037-130A-5E89-C675-1630188914C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800" dirty="0"/>
                  <a:t>Delay time = (dis)charge time of parasitic capacitance</a:t>
                </a:r>
                <a:br>
                  <a:rPr kumimoji="1" lang="en-US" altLang="ja-JP" sz="1800" dirty="0"/>
                </a:br>
                <a:r>
                  <a:rPr kumimoji="1" lang="en-US" altLang="ja-JP" sz="1800" dirty="0">
                    <a:solidFill>
                      <a:srgbClr val="464646"/>
                    </a:solidFill>
                  </a:rPr>
                  <a:t>(Input gate capacitance + Output drain capacitance  vs.  Output current</a:t>
                </a:r>
                <a:r>
                  <a:rPr lang="en-US" altLang="ja-JP" sz="1800" dirty="0">
                    <a:solidFill>
                      <a:srgbClr val="464646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800" dirty="0">
                    <a:cs typeface="Calibri" panose="020F0502020204030204" pitchFamily="34" charset="0"/>
                  </a:rPr>
                  <a:t>In the Elmore delay model, the delay time is calculated by the following </a:t>
                </a:r>
                <a:r>
                  <a:rPr lang="en-US" altLang="ja-JP" sz="1800" u="sng" dirty="0">
                    <a:cs typeface="Calibri" panose="020F0502020204030204" pitchFamily="34" charset="0"/>
                  </a:rPr>
                  <a:t>approximate</a:t>
                </a:r>
                <a:r>
                  <a:rPr lang="en-US" altLang="ja-JP" sz="1800" dirty="0">
                    <a:cs typeface="Calibri" panose="020F0502020204030204" pitchFamily="34" charset="0"/>
                  </a:rPr>
                  <a:t> formula</a:t>
                </a:r>
                <a:endParaRPr kumimoji="1" lang="en-US" altLang="ja-JP" sz="1800" b="0" dirty="0"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PHL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=0.75</m:t>
                    </m:r>
                    <m:r>
                      <a:rPr lang="en-US" altLang="ja-JP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br>
                  <a:rPr lang="en-US" altLang="ja-JP" sz="1800" dirty="0">
                    <a:latin typeface="+mn-ea"/>
                  </a:rPr>
                </a:br>
                <a:r>
                  <a:rPr lang="en-US" altLang="ja-JP" sz="1800" dirty="0">
                    <a:latin typeface="+mn-ea"/>
                  </a:rPr>
                  <a:t>Input rise, output fall delay</a:t>
                </a:r>
                <a:endParaRPr lang="en-US" altLang="ja-JP" sz="1800" b="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PLH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=0.75</m:t>
                    </m:r>
                    <m:r>
                      <a:rPr lang="en-US" altLang="ja-JP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br>
                  <a:rPr lang="en-US" altLang="ja-JP" sz="1800" dirty="0">
                    <a:latin typeface="+mn-ea"/>
                  </a:rPr>
                </a:br>
                <a:r>
                  <a:rPr lang="en-US" altLang="ja-JP" sz="1800" dirty="0">
                    <a:latin typeface="+mn-ea"/>
                  </a:rPr>
                  <a:t>Input fall, output rise delay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 sz="1800" dirty="0"/>
              </a:p>
              <a:p>
                <a:pPr marL="0" lvl="1" indent="0" algn="ctr">
                  <a:buNone/>
                </a:pPr>
                <a:r>
                  <a:rPr kumimoji="1" lang="en-US" altLang="ja-JP" sz="2000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ja-JP" sz="2000" dirty="0"/>
                  <a:t> do the rise and fall delays match?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81E0037-130A-5E89-C675-163018891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81" t="-5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CB737C34-77F7-FD0C-33CA-EF2DD400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18" y="5898725"/>
            <a:ext cx="5561905" cy="66666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9F7946-F6B3-EF40-A04A-3824EBED770F}"/>
              </a:ext>
            </a:extLst>
          </p:cNvPr>
          <p:cNvSpPr txBox="1"/>
          <p:nvPr/>
        </p:nvSpPr>
        <p:spPr>
          <a:xfrm>
            <a:off x="7541622" y="3140840"/>
            <a:ext cx="4371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altLang="ja-JP" sz="1800" dirty="0" err="1">
                <a:solidFill>
                  <a:srgbClr val="464646"/>
                </a:solidFill>
              </a:rPr>
              <a:t>Cdd</a:t>
            </a:r>
            <a:r>
              <a:rPr lang="en-US" altLang="ja-JP" sz="1800" dirty="0">
                <a:solidFill>
                  <a:srgbClr val="464646"/>
                </a:solidFill>
              </a:rPr>
              <a:t> = drain capacitance on output side</a:t>
            </a:r>
            <a:br>
              <a:rPr lang="en-US" altLang="ja-JP" sz="1800" dirty="0">
                <a:solidFill>
                  <a:srgbClr val="464646"/>
                </a:solidFill>
              </a:rPr>
            </a:br>
            <a:r>
              <a:rPr lang="en-US" altLang="ja-JP" sz="1800" dirty="0" err="1">
                <a:solidFill>
                  <a:srgbClr val="464646"/>
                </a:solidFill>
              </a:rPr>
              <a:t>Cgg</a:t>
            </a:r>
            <a:r>
              <a:rPr lang="en-US" altLang="ja-JP" sz="1800" dirty="0">
                <a:solidFill>
                  <a:srgbClr val="464646"/>
                </a:solidFill>
              </a:rPr>
              <a:t> = gate capacitance on input side </a:t>
            </a:r>
            <a:br>
              <a:rPr lang="en-US" altLang="ja-JP" sz="1800" dirty="0">
                <a:solidFill>
                  <a:srgbClr val="464646"/>
                </a:solidFill>
              </a:rPr>
            </a:br>
            <a:r>
              <a:rPr lang="en-US" altLang="ja-JP" sz="1800" dirty="0">
                <a:solidFill>
                  <a:srgbClr val="464646"/>
                </a:solidFill>
              </a:rPr>
              <a:t>R = on-resistance on output side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367742-46C1-FB37-1B66-B8363B63872D}"/>
              </a:ext>
            </a:extLst>
          </p:cNvPr>
          <p:cNvSpPr txBox="1"/>
          <p:nvPr/>
        </p:nvSpPr>
        <p:spPr>
          <a:xfrm>
            <a:off x="9233180" y="1342370"/>
            <a:ext cx="3089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464646"/>
                </a:solidFill>
              </a:rPr>
              <a:t>RC</a:t>
            </a:r>
            <a:r>
              <a:rPr lang="ja-JP" altLang="en-US" dirty="0">
                <a:solidFill>
                  <a:srgbClr val="464646"/>
                </a:solidFill>
              </a:rPr>
              <a:t> time constant of 0.75 </a:t>
            </a:r>
            <a:br>
              <a:rPr lang="en-US" altLang="ja-JP" dirty="0">
                <a:solidFill>
                  <a:srgbClr val="464646"/>
                </a:solidFill>
              </a:rPr>
            </a:br>
            <a:r>
              <a:rPr lang="ja-JP" altLang="en-US" dirty="0">
                <a:solidFill>
                  <a:srgbClr val="464646"/>
                </a:solidFill>
              </a:rPr>
              <a:t>and a fixed resistance value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8C4D9E0-DE94-BCE3-A95A-8FC4943FAF43}"/>
              </a:ext>
            </a:extLst>
          </p:cNvPr>
          <p:cNvCxnSpPr>
            <a:stCxn id="10" idx="2"/>
          </p:cNvCxnSpPr>
          <p:nvPr/>
        </p:nvCxnSpPr>
        <p:spPr>
          <a:xfrm flipH="1">
            <a:off x="9727473" y="1988701"/>
            <a:ext cx="1050431" cy="345196"/>
          </a:xfrm>
          <a:prstGeom prst="straightConnector1">
            <a:avLst/>
          </a:prstGeom>
          <a:ln>
            <a:solidFill>
              <a:srgbClr val="464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37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3252F-A241-E579-A3F9-D355E719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Cdd</a:t>
            </a:r>
            <a:r>
              <a:rPr lang="en-US" altLang="ja-JP" dirty="0"/>
              <a:t>, </a:t>
            </a:r>
            <a:r>
              <a:rPr lang="en-US" altLang="ja-JP" dirty="0" err="1"/>
              <a:t>Cgg</a:t>
            </a:r>
            <a:r>
              <a:rPr lang="en-US" altLang="ja-JP" dirty="0"/>
              <a:t> can be simulated by op analysis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BA894C-B5ED-3C8E-D82C-C0BBCFEC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884E49-B1D5-3BCA-2CAD-0B7EB913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07F6B-8B97-1396-D9EF-BA759A92BD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You may find the following formula on the internet</a:t>
            </a:r>
            <a:br>
              <a:rPr lang="en-US" altLang="ja-JP" sz="2000" dirty="0"/>
            </a:br>
            <a:r>
              <a:rPr lang="en-US" altLang="ja-JP" sz="2000" dirty="0"/>
              <a:t>MOSFET Input capacitance (</a:t>
            </a:r>
            <a:r>
              <a:rPr lang="en-US" altLang="ja-JP" sz="2000" dirty="0" err="1"/>
              <a:t>Ciss</a:t>
            </a:r>
            <a:r>
              <a:rPr lang="en-US" altLang="ja-JP" sz="2000" dirty="0"/>
              <a:t>):   </a:t>
            </a:r>
            <a:r>
              <a:rPr kumimoji="1" lang="en-US" altLang="ja-JP" sz="2000" dirty="0" err="1"/>
              <a:t>Ciss</a:t>
            </a:r>
            <a:r>
              <a:rPr kumimoji="1" lang="en-US" altLang="ja-JP" sz="2000" dirty="0"/>
              <a:t> = Cgs + </a:t>
            </a:r>
            <a:r>
              <a:rPr kumimoji="1" lang="en-US" altLang="ja-JP" sz="2000" dirty="0" err="1"/>
              <a:t>Cgd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In LSI CMOS, gate-to-body capacitance must be considered too.</a:t>
            </a:r>
            <a:br>
              <a:rPr lang="en-US" altLang="ja-JP" sz="2000" dirty="0">
                <a:solidFill>
                  <a:schemeClr val="accent1"/>
                </a:solidFill>
              </a:rPr>
            </a:br>
            <a:r>
              <a:rPr kumimoji="1" lang="en-US" altLang="ja-JP" sz="2000" dirty="0" err="1"/>
              <a:t>Cgg</a:t>
            </a:r>
            <a:r>
              <a:rPr kumimoji="1" lang="en-US" altLang="ja-JP" sz="2000" dirty="0"/>
              <a:t> = |Cgs + </a:t>
            </a:r>
            <a:r>
              <a:rPr kumimoji="1" lang="en-US" altLang="ja-JP" sz="2000" dirty="0" err="1"/>
              <a:t>Cgd</a:t>
            </a:r>
            <a:r>
              <a:rPr kumimoji="1" lang="en-US" altLang="ja-JP" sz="2000" dirty="0"/>
              <a:t> </a:t>
            </a:r>
            <a:r>
              <a:rPr kumimoji="1" lang="en-US" altLang="ja-JP" sz="2000" dirty="0">
                <a:solidFill>
                  <a:srgbClr val="FF0000"/>
                </a:solidFill>
              </a:rPr>
              <a:t>+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Cgb</a:t>
            </a:r>
            <a:r>
              <a:rPr kumimoji="1" lang="en-US" altLang="ja-JP" sz="2000" dirty="0"/>
              <a:t>|</a:t>
            </a:r>
          </a:p>
          <a:p>
            <a:pPr lvl="1"/>
            <a:r>
              <a:rPr kumimoji="1" lang="en-US" altLang="ja-JP" sz="2000" dirty="0"/>
              <a:t>Gate capacitance is represented by the parameter </a:t>
            </a:r>
            <a:r>
              <a:rPr kumimoji="1" lang="en-US" altLang="ja-JP" sz="2000" dirty="0" err="1"/>
              <a:t>Cgg</a:t>
            </a:r>
            <a:endParaRPr kumimoji="1" lang="en-US" altLang="ja-JP" sz="2000" dirty="0"/>
          </a:p>
          <a:p>
            <a:pPr lvl="1"/>
            <a:r>
              <a:rPr lang="en-US" altLang="ja-JP" sz="2000" dirty="0"/>
              <a:t>Output capacitance = Drain capacitance  </a:t>
            </a:r>
            <a:r>
              <a:rPr lang="en-US" altLang="ja-JP" sz="2000" dirty="0" err="1"/>
              <a:t>Cdd</a:t>
            </a:r>
            <a:r>
              <a:rPr lang="en-US" altLang="ja-JP" sz="2000" dirty="0"/>
              <a:t> = |</a:t>
            </a:r>
            <a:r>
              <a:rPr lang="en-US" altLang="ja-JP" sz="2000" dirty="0" err="1"/>
              <a:t>Cdg</a:t>
            </a:r>
            <a:r>
              <a:rPr lang="en-US" altLang="ja-JP" sz="2000" dirty="0"/>
              <a:t> + </a:t>
            </a:r>
            <a:r>
              <a:rPr lang="en-US" altLang="ja-JP" sz="2000" dirty="0" err="1"/>
              <a:t>Cds</a:t>
            </a:r>
            <a:r>
              <a:rPr lang="en-US" altLang="ja-JP" sz="2000" dirty="0"/>
              <a:t> + </a:t>
            </a:r>
            <a:r>
              <a:rPr lang="en-US" altLang="ja-JP" sz="2000" dirty="0" err="1"/>
              <a:t>Cdb</a:t>
            </a:r>
            <a:r>
              <a:rPr lang="en-US" altLang="ja-JP" sz="2000" dirty="0"/>
              <a:t>|</a:t>
            </a:r>
          </a:p>
          <a:p>
            <a:pPr lvl="2"/>
            <a:r>
              <a:rPr kumimoji="1" lang="en-US" altLang="ja-JP" sz="2000" dirty="0" err="1"/>
              <a:t>Cgd</a:t>
            </a:r>
            <a:r>
              <a:rPr kumimoji="1" lang="en-US" altLang="ja-JP" sz="2000" dirty="0"/>
              <a:t> and </a:t>
            </a:r>
            <a:r>
              <a:rPr kumimoji="1" lang="en-US" altLang="ja-JP" sz="2000" dirty="0" err="1"/>
              <a:t>Cdg</a:t>
            </a:r>
            <a:r>
              <a:rPr kumimoji="1" lang="en-US" altLang="ja-JP" sz="2000" dirty="0"/>
              <a:t> both represent drain-gate parasitic capacitance.</a:t>
            </a:r>
            <a:br>
              <a:rPr kumimoji="1" lang="en-US" altLang="ja-JP" sz="2000" dirty="0"/>
            </a:br>
            <a:r>
              <a:rPr kumimoji="1" lang="en-US" altLang="ja-JP" sz="2000" b="1" dirty="0" err="1">
                <a:solidFill>
                  <a:srgbClr val="FF0000"/>
                </a:solidFill>
              </a:rPr>
              <a:t>Cdg</a:t>
            </a:r>
            <a:r>
              <a:rPr kumimoji="1" lang="en-US" altLang="ja-JP" sz="2000" dirty="0"/>
              <a:t> is the parasitic capacitance that is affected when the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drain voltage changes</a:t>
            </a:r>
            <a:r>
              <a:rPr kumimoji="1" lang="en-US" altLang="ja-JP" sz="2000" dirty="0"/>
              <a:t>.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Cgd</a:t>
            </a:r>
            <a:r>
              <a:rPr kumimoji="1" lang="en-US" altLang="ja-JP" sz="2000" dirty="0"/>
              <a:t> is the parasitic capacitance that is affected when the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gate voltage changes</a:t>
            </a:r>
            <a:r>
              <a:rPr kumimoji="1" lang="en-US" altLang="ja-JP" sz="2000" dirty="0"/>
              <a:t>.</a:t>
            </a:r>
            <a:r>
              <a:rPr kumimoji="1" lang="ja-JP" altLang="en-US" sz="2000" dirty="0"/>
              <a:t>　</a:t>
            </a:r>
            <a:br>
              <a:rPr kumimoji="1" lang="en-US" altLang="ja-JP" sz="2000" dirty="0"/>
            </a:br>
            <a:r>
              <a:rPr kumimoji="1" lang="en-US" altLang="ja-JP" sz="2000" dirty="0"/>
              <a:t>Usually, </a:t>
            </a:r>
            <a:r>
              <a:rPr kumimoji="1" lang="en-US" altLang="ja-JP" sz="2000" dirty="0" err="1"/>
              <a:t>Cdg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≠ </a:t>
            </a:r>
            <a:r>
              <a:rPr kumimoji="1" lang="en-US" altLang="ja-JP" sz="2000" dirty="0" err="1"/>
              <a:t>Cgd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D8CFD5-8B25-B64E-C712-2DB0A186D9DC}"/>
              </a:ext>
            </a:extLst>
          </p:cNvPr>
          <p:cNvSpPr txBox="1"/>
          <p:nvPr/>
        </p:nvSpPr>
        <p:spPr>
          <a:xfrm>
            <a:off x="7983584" y="3453727"/>
            <a:ext cx="4039215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/>
              <a:t>To find the input / output capacitance, </a:t>
            </a:r>
            <a:br>
              <a:rPr kumimoji="1" lang="en-US" altLang="ja-JP" dirty="0"/>
            </a:br>
            <a:r>
              <a:rPr kumimoji="1" lang="en-US" altLang="ja-JP" dirty="0"/>
              <a:t>see </a:t>
            </a:r>
            <a:r>
              <a:rPr kumimoji="1" lang="en-US" altLang="ja-JP" dirty="0" err="1"/>
              <a:t>Cgg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Cdd</a:t>
            </a:r>
            <a:r>
              <a:rPr kumimoji="1" lang="en-US" altLang="ja-JP" dirty="0"/>
              <a:t> in op analysis</a:t>
            </a:r>
          </a:p>
        </p:txBody>
      </p:sp>
    </p:spTree>
    <p:extLst>
      <p:ext uri="{BB962C8B-B14F-4D97-AF65-F5344CB8AC3E}">
        <p14:creationId xmlns:p14="http://schemas.microsoft.com/office/powerpoint/2010/main" val="1281343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151CA-62B7-F53B-B57B-785CE41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Transient response, delay time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032F22-2DFE-672E-E68C-F0F7B023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8DB49E-3E1C-4EE9-B574-165AB3A95C68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CD3E63-8178-2763-094A-07043DEE9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55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BA3EA52-D6F5-6704-82A9-65E03CCD8E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Use transient (</a:t>
            </a:r>
            <a:r>
              <a:rPr kumimoji="1" lang="en-US" altLang="ja-JP" sz="2400" dirty="0" err="1"/>
              <a:t>tran</a:t>
            </a:r>
            <a:r>
              <a:rPr kumimoji="1" lang="en-US" altLang="ja-JP" sz="2400" dirty="0"/>
              <a:t>) analysis if you want to find the delay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To obtain the correct transient response (delay),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en-US" altLang="ja-JP" sz="2400" b="1" dirty="0">
                <a:solidFill>
                  <a:srgbClr val="FF0000"/>
                </a:solidFill>
              </a:rPr>
              <a:t>set the loads on the input and output stages.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en-US" altLang="ja-JP" sz="2400" dirty="0">
                <a:solidFill>
                  <a:srgbClr val="464646"/>
                </a:solidFill>
              </a:rPr>
              <a:t>(load = logic gate; usually, CMOS buffer)</a:t>
            </a:r>
            <a:br>
              <a:rPr lang="en-US" altLang="ja-JP" sz="2400" dirty="0">
                <a:solidFill>
                  <a:srgbClr val="464646"/>
                </a:solidFill>
              </a:rPr>
            </a:br>
            <a:endParaRPr lang="en-US" altLang="ja-JP" sz="2400" dirty="0">
              <a:solidFill>
                <a:srgbClr val="4646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Assuming we design a CMOS inverter with FO=1, </a:t>
            </a:r>
            <a:br>
              <a:rPr kumimoji="1" lang="en-US" altLang="ja-JP" sz="2400" dirty="0"/>
            </a:br>
            <a:r>
              <a:rPr kumimoji="1" lang="en-US" altLang="ja-JP" sz="2400" dirty="0"/>
              <a:t>we connect buffers of the same size.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2455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test bench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C527F445-CB2C-F984-9643-7B21F08C79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56104" y="1185909"/>
            <a:ext cx="6879791" cy="5241482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ED75B-5EE5-2FC0-FDF1-CA5C6D08D5D1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00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CCC75-C2D2-71C5-6981-991C7C7D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waveform viewer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0673A-8CE2-DE7F-07D6-68661419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9AB271-8CAD-F718-8D93-EB4300E8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5AC6FCC-DAD4-0B46-D92A-9C245FC32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3975" y="1146173"/>
            <a:ext cx="9544050" cy="5366353"/>
          </a:xfr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2C69C348-1958-3621-4D87-8F7EB62E2B82}"/>
              </a:ext>
            </a:extLst>
          </p:cNvPr>
          <p:cNvSpPr/>
          <p:nvPr/>
        </p:nvSpPr>
        <p:spPr>
          <a:xfrm>
            <a:off x="6814686" y="1819175"/>
            <a:ext cx="394636" cy="471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4DC458-8428-86C1-3430-CA271835F7E8}"/>
              </a:ext>
            </a:extLst>
          </p:cNvPr>
          <p:cNvSpPr txBox="1"/>
          <p:nvPr/>
        </p:nvSpPr>
        <p:spPr>
          <a:xfrm>
            <a:off x="5090840" y="1405660"/>
            <a:ext cx="38423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Find this output fall delay time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78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4AA9B-9982-4F44-278E-3F970BEB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waveform viewer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DD22A5-A9E5-BD2B-F8A8-56834023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C4228D-3F89-B4B1-1B5F-2A7F80B4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2580AF03-6A22-783E-1820-AB3D99BE50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80978" y="1271663"/>
            <a:ext cx="9418168" cy="5295572"/>
          </a:xfr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118B4676-DEAA-9F9A-3BAB-C677F4ED742E}"/>
              </a:ext>
            </a:extLst>
          </p:cNvPr>
          <p:cNvSpPr/>
          <p:nvPr/>
        </p:nvSpPr>
        <p:spPr>
          <a:xfrm>
            <a:off x="9839014" y="1636295"/>
            <a:ext cx="1084104" cy="5527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2641BAD-E373-12C7-1475-BE6611B908D5}"/>
              </a:ext>
            </a:extLst>
          </p:cNvPr>
          <p:cNvSpPr/>
          <p:nvPr/>
        </p:nvSpPr>
        <p:spPr>
          <a:xfrm>
            <a:off x="8632615" y="2241703"/>
            <a:ext cx="3496902" cy="9465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Input    (rise</a:t>
            </a:r>
            <a:r>
              <a:rPr kumimoji="1" lang="ja-JP" altLang="en-US" dirty="0">
                <a:solidFill>
                  <a:schemeClr val="bg1"/>
                </a:solidFill>
              </a:rPr>
              <a:t> </a:t>
            </a:r>
            <a:r>
              <a:rPr kumimoji="1" lang="en-US" altLang="ja-JP" dirty="0">
                <a:solidFill>
                  <a:schemeClr val="bg1"/>
                </a:solidFill>
              </a:rPr>
              <a:t>0.9V)  2.081ns</a:t>
            </a:r>
          </a:p>
          <a:p>
            <a:r>
              <a:rPr kumimoji="1" lang="en-US" altLang="ja-JP" dirty="0">
                <a:solidFill>
                  <a:srgbClr val="FFFF00"/>
                </a:solidFill>
              </a:rPr>
              <a:t>Output (fall</a:t>
            </a:r>
            <a:r>
              <a:rPr kumimoji="1" lang="ja-JP" altLang="en-US" dirty="0">
                <a:solidFill>
                  <a:srgbClr val="FFFF00"/>
                </a:solidFill>
              </a:rPr>
              <a:t> </a:t>
            </a:r>
            <a:r>
              <a:rPr kumimoji="1" lang="en-US" altLang="ja-JP" dirty="0">
                <a:solidFill>
                  <a:srgbClr val="FFFF00"/>
                </a:solidFill>
              </a:rPr>
              <a:t>0.9V)   2.115ns</a:t>
            </a:r>
          </a:p>
          <a:p>
            <a:r>
              <a:rPr kumimoji="1" lang="en-US" altLang="ja-JP" dirty="0">
                <a:solidFill>
                  <a:schemeClr val="accent1"/>
                </a:solidFill>
              </a:rPr>
              <a:t>Difference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b="1" u="sng" dirty="0">
                <a:solidFill>
                  <a:schemeClr val="accent1"/>
                </a:solidFill>
              </a:rPr>
              <a:t>33.54ps</a:t>
            </a:r>
            <a:endParaRPr kumimoji="1" lang="ja-JP" altLang="en-US" b="1" u="sng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6DC04E3-13DD-AF61-9A19-E6D2A3C93D83}"/>
              </a:ext>
            </a:extLst>
          </p:cNvPr>
          <p:cNvSpPr/>
          <p:nvPr/>
        </p:nvSpPr>
        <p:spPr>
          <a:xfrm>
            <a:off x="1380978" y="1912656"/>
            <a:ext cx="1084104" cy="5527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705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CCC75-C2D2-71C5-6981-991C7C7D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commands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0673A-8CE2-DE7F-07D6-68661419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9AB271-8CAD-F718-8D93-EB4300E8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5AC6FCC-DAD4-0B46-D92A-9C245FC32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3975" y="1146173"/>
            <a:ext cx="9544050" cy="5366353"/>
          </a:xfr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2C69C348-1958-3621-4D87-8F7EB62E2B82}"/>
              </a:ext>
            </a:extLst>
          </p:cNvPr>
          <p:cNvSpPr/>
          <p:nvPr/>
        </p:nvSpPr>
        <p:spPr>
          <a:xfrm>
            <a:off x="6814686" y="1819175"/>
            <a:ext cx="394636" cy="471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4686D4-AD31-B485-D320-8FD277CBD96C}"/>
              </a:ext>
            </a:extLst>
          </p:cNvPr>
          <p:cNvSpPr txBox="1"/>
          <p:nvPr/>
        </p:nvSpPr>
        <p:spPr>
          <a:xfrm>
            <a:off x="5090840" y="1405660"/>
            <a:ext cx="38423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Find this output fall delay time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CE2F71-7EAD-75B9-E3B9-F1DBC87CB2FA}"/>
              </a:ext>
            </a:extLst>
          </p:cNvPr>
          <p:cNvSpPr/>
          <p:nvPr/>
        </p:nvSpPr>
        <p:spPr>
          <a:xfrm>
            <a:off x="7459968" y="3728973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Input: second rise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Output: second fall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2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175035B5-825F-4206-5BDD-737CA761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52" y="1289432"/>
            <a:ext cx="3552825" cy="24596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0CAE913-4AC9-4EDC-17B5-6A1E414A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LSI?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F6579B-AD5A-7A60-1421-1D3BFF3E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310787-00C3-9379-D185-FBDFFDAD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EFFF712-822F-636C-5FF2-71180BE30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There are </a:t>
            </a:r>
            <a:r>
              <a:rPr kumimoji="1" lang="en-US" altLang="ja-JP" sz="2000" dirty="0">
                <a:solidFill>
                  <a:srgbClr val="464646"/>
                </a:solidFill>
              </a:rPr>
              <a:t>various types of LSIs.</a:t>
            </a:r>
            <a:br>
              <a:rPr kumimoji="1" lang="en-US" altLang="ja-JP" sz="2000" dirty="0">
                <a:solidFill>
                  <a:srgbClr val="464646"/>
                </a:solidFill>
              </a:rPr>
            </a:br>
            <a:r>
              <a:rPr kumimoji="1" lang="en-US" altLang="ja-JP" sz="2000" dirty="0">
                <a:solidFill>
                  <a:srgbClr val="464646"/>
                </a:solidFill>
              </a:rPr>
              <a:t>Design methods a</a:t>
            </a:r>
            <a:r>
              <a:rPr kumimoji="1" lang="en-US" altLang="ja-JP" sz="2000" dirty="0"/>
              <a:t>nd characteristics differ among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SKY130 and GF180MCU are </a:t>
            </a:r>
            <a:r>
              <a:rPr lang="en-US" altLang="ja-JP" sz="2000" b="1" dirty="0">
                <a:solidFill>
                  <a:srgbClr val="FF0000"/>
                </a:solidFill>
              </a:rPr>
              <a:t>planar MOSFET process   </a:t>
            </a:r>
            <a:r>
              <a:rPr lang="ja-JP" altLang="en-US" sz="2000" b="1" dirty="0">
                <a:solidFill>
                  <a:srgbClr val="FF0000"/>
                </a:solidFill>
              </a:rPr>
              <a:t>☞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We can make </a:t>
            </a:r>
            <a:r>
              <a:rPr lang="en-US" altLang="ja-JP" sz="2000" dirty="0" err="1">
                <a:solidFill>
                  <a:srgbClr val="464646"/>
                </a:solidFill>
              </a:rPr>
              <a:t>Pch</a:t>
            </a:r>
            <a:r>
              <a:rPr lang="en-US" altLang="ja-JP" sz="2000" dirty="0">
                <a:solidFill>
                  <a:srgbClr val="464646"/>
                </a:solidFill>
              </a:rPr>
              <a:t> MOSFET and </a:t>
            </a:r>
            <a:r>
              <a:rPr lang="en-US" altLang="ja-JP" sz="2000" dirty="0" err="1">
                <a:solidFill>
                  <a:srgbClr val="464646"/>
                </a:solidFill>
              </a:rPr>
              <a:t>Nch</a:t>
            </a:r>
            <a:r>
              <a:rPr lang="en-US" altLang="ja-JP" sz="2000" dirty="0">
                <a:solidFill>
                  <a:srgbClr val="464646"/>
                </a:solidFill>
              </a:rPr>
              <a:t> MOSFET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The manufacturing limit for planar FET is about 28 nm.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High-density logic circuits such as CPU use completely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different process such as </a:t>
            </a:r>
            <a:r>
              <a:rPr lang="en-US" altLang="ja-JP" sz="2000" dirty="0" err="1">
                <a:solidFill>
                  <a:srgbClr val="464646"/>
                </a:solidFill>
              </a:rPr>
              <a:t>FinFET</a:t>
            </a:r>
            <a:r>
              <a:rPr lang="en-US" altLang="ja-JP" sz="2000" dirty="0">
                <a:solidFill>
                  <a:srgbClr val="464646"/>
                </a:solidFill>
              </a:rPr>
              <a:t> and GAA-FET.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Planar 130nm is obsoleted for logic circuits,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but cheaper than the </a:t>
            </a:r>
            <a:r>
              <a:rPr lang="en-US" altLang="ja-JP" sz="2000" dirty="0" err="1">
                <a:solidFill>
                  <a:srgbClr val="464646"/>
                </a:solidFill>
              </a:rPr>
              <a:t>FinFET</a:t>
            </a:r>
            <a:r>
              <a:rPr lang="en-US" altLang="ja-JP" sz="2000" dirty="0">
                <a:solidFill>
                  <a:srgbClr val="464646"/>
                </a:solidFill>
              </a:rPr>
              <a:t> and still be used for analog LSI.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336CF3-3D49-577A-6559-D865DAFC2EB1}"/>
              </a:ext>
            </a:extLst>
          </p:cNvPr>
          <p:cNvSpPr txBox="1"/>
          <p:nvPr/>
        </p:nvSpPr>
        <p:spPr>
          <a:xfrm>
            <a:off x="0" y="5920903"/>
            <a:ext cx="1053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https://commons.wikimedia.org/wiki/File:Multigate_models.png</a:t>
            </a:r>
          </a:p>
          <a:p>
            <a:r>
              <a:rPr lang="en-US" altLang="ja-JP" dirty="0"/>
              <a:t>https://commons.wikimedia.org/wiki/File:MOS-FET_gate_model_(n-channel)_E.PNG</a:t>
            </a:r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2351A5A-1E72-FB83-4937-7473E56C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940" y="4249684"/>
            <a:ext cx="2608845" cy="162237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3108EB4-A51D-1906-F0E7-6DEB46AD5C99}"/>
              </a:ext>
            </a:extLst>
          </p:cNvPr>
          <p:cNvSpPr txBox="1"/>
          <p:nvPr/>
        </p:nvSpPr>
        <p:spPr>
          <a:xfrm>
            <a:off x="8808463" y="3579248"/>
            <a:ext cx="2355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Planar FET  (~28nm)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D8EAE8-01B1-D879-684E-80BD1F141EC7}"/>
              </a:ext>
            </a:extLst>
          </p:cNvPr>
          <p:cNvSpPr txBox="1"/>
          <p:nvPr/>
        </p:nvSpPr>
        <p:spPr>
          <a:xfrm>
            <a:off x="8618925" y="5881044"/>
            <a:ext cx="260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 err="1"/>
              <a:t>FinFET</a:t>
            </a:r>
            <a:r>
              <a:rPr lang="en-US" altLang="ja-JP" dirty="0"/>
              <a:t> (25nm ~ 7nm)</a:t>
            </a:r>
          </a:p>
        </p:txBody>
      </p:sp>
    </p:spTree>
    <p:extLst>
      <p:ext uri="{BB962C8B-B14F-4D97-AF65-F5344CB8AC3E}">
        <p14:creationId xmlns:p14="http://schemas.microsoft.com/office/powerpoint/2010/main" val="3984406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682E2-4E36-2BF3-D8AC-33D1CC82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meas</a:t>
            </a:r>
            <a:r>
              <a:rPr kumimoji="1"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2DA9AC-4230-2847-7ADE-3E35A48E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3D5FF8-6D65-CEB5-61D6-51EF677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09E56-95EC-390C-ED50-7D91386BE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Calculating delay time from waveforms and graphs is bothersome → </a:t>
            </a:r>
            <a:r>
              <a:rPr kumimoji="1" lang="en-US" altLang="ja-JP" sz="2000" dirty="0" err="1"/>
              <a:t>meas</a:t>
            </a:r>
            <a:endParaRPr lang="en-US" altLang="ja-JP" sz="2000" dirty="0"/>
          </a:p>
          <a:p>
            <a:r>
              <a:rPr lang="en-US" altLang="ja-JP" sz="2000" dirty="0"/>
              <a:t>This command is multifunctional, but this time we will focus on delay time calculation.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</a:t>
            </a:r>
            <a:r>
              <a:rPr lang="en-US" altLang="ja-JP" sz="2000" dirty="0" err="1"/>
              <a:t>meas</a:t>
            </a:r>
            <a:r>
              <a:rPr lang="en-US" altLang="ja-JP" sz="2000" dirty="0"/>
              <a:t> command</a:t>
            </a:r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[variable]</a:t>
            </a:r>
            <a:r>
              <a:rPr lang="ja-JP" altLang="en-US" sz="2000" dirty="0"/>
              <a:t> </a:t>
            </a:r>
            <a:r>
              <a:rPr lang="en-US" altLang="ja-JP" sz="2000" dirty="0"/>
              <a:t>FIND time WHEN [condition] [command]</a:t>
            </a:r>
          </a:p>
          <a:p>
            <a:pPr lvl="1"/>
            <a:r>
              <a:rPr lang="en-US" altLang="ja-JP" sz="2000" dirty="0"/>
              <a:t>[variable] – to assign the result to</a:t>
            </a:r>
          </a:p>
          <a:p>
            <a:pPr lvl="1"/>
            <a:r>
              <a:rPr kumimoji="1" lang="en-US" altLang="ja-JP" sz="2000" dirty="0"/>
              <a:t>[</a:t>
            </a:r>
            <a:r>
              <a:rPr lang="en-US" altLang="ja-JP" sz="2000" dirty="0"/>
              <a:t>condition</a:t>
            </a:r>
            <a:r>
              <a:rPr kumimoji="1" lang="en-US" altLang="ja-JP" sz="2000" dirty="0"/>
              <a:t>] – “v(net) = </a:t>
            </a:r>
            <a:r>
              <a:rPr kumimoji="1" lang="en-US" altLang="ja-JP" sz="2000" dirty="0" err="1"/>
              <a:t>Vdd</a:t>
            </a:r>
            <a:r>
              <a:rPr kumimoji="1" lang="en-US" altLang="ja-JP" sz="2000" dirty="0"/>
              <a:t>/2”</a:t>
            </a:r>
          </a:p>
          <a:p>
            <a:pPr lvl="1"/>
            <a:r>
              <a:rPr lang="en-US" altLang="ja-JP" sz="2000" dirty="0"/>
              <a:t>[c</a:t>
            </a:r>
            <a:r>
              <a:rPr kumimoji="1" lang="en-US" altLang="ja-JP" sz="2000" dirty="0"/>
              <a:t>ommand]</a:t>
            </a:r>
            <a:r>
              <a:rPr kumimoji="1" lang="ja-JP" altLang="en-US" sz="2000" dirty="0"/>
              <a:t> </a:t>
            </a:r>
            <a:r>
              <a:rPr lang="en-US" altLang="ja-JP" sz="2000" dirty="0"/>
              <a:t>–</a:t>
            </a:r>
            <a:r>
              <a:rPr kumimoji="1" lang="en-US" altLang="ja-JP" sz="2000" dirty="0"/>
              <a:t> “[</a:t>
            </a:r>
            <a:r>
              <a:rPr lang="en-US" altLang="ja-JP" sz="2000" dirty="0"/>
              <a:t>RISE / FALL / CROSS] = [number of count]”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3972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682E2-4E36-2BF3-D8AC-33D1CC82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meas</a:t>
            </a:r>
            <a:r>
              <a:rPr kumimoji="1"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2DA9AC-4230-2847-7ADE-3E35A48E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3D5FF8-6D65-CEB5-61D6-51EF677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61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09E56-95EC-390C-ED50-7D91386BE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Calculating delay time from waveforms and graphs is bothersome → </a:t>
            </a:r>
            <a:r>
              <a:rPr kumimoji="1" lang="en-US" altLang="ja-JP" sz="2000" dirty="0" err="1"/>
              <a:t>meas</a:t>
            </a:r>
            <a:endParaRPr lang="en-US" altLang="ja-JP" sz="2000" dirty="0"/>
          </a:p>
          <a:p>
            <a:r>
              <a:rPr lang="en-US" altLang="ja-JP" sz="2000" dirty="0"/>
              <a:t>This command is multifunctional, but this time we will focus on delay time calculation.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command example</a:t>
            </a:r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delay1</a:t>
            </a:r>
            <a:r>
              <a:rPr lang="ja-JP" altLang="en-US" sz="2000" dirty="0"/>
              <a:t> </a:t>
            </a:r>
            <a:r>
              <a:rPr lang="en-US" altLang="ja-JP" sz="2000" dirty="0">
                <a:solidFill>
                  <a:schemeClr val="accent1"/>
                </a:solidFill>
              </a:rPr>
              <a:t>FIND time WHEN </a:t>
            </a:r>
            <a:r>
              <a:rPr lang="en-US" altLang="ja-JP" sz="2000" dirty="0">
                <a:solidFill>
                  <a:srgbClr val="00B0F0"/>
                </a:solidFill>
              </a:rPr>
              <a:t>v(vin)=0.9 </a:t>
            </a:r>
            <a:r>
              <a:rPr lang="en-US" altLang="ja-JP" sz="2000" dirty="0">
                <a:solidFill>
                  <a:srgbClr val="BC14BC"/>
                </a:solidFill>
              </a:rPr>
              <a:t>RISE=2</a:t>
            </a:r>
            <a:br>
              <a:rPr lang="en-US" altLang="ja-JP" sz="2000" dirty="0">
                <a:solidFill>
                  <a:srgbClr val="BC14BC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Assign</a:t>
            </a:r>
            <a:r>
              <a:rPr lang="en-US" altLang="ja-JP" sz="2000" dirty="0">
                <a:solidFill>
                  <a:srgbClr val="BC14BC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the </a:t>
            </a:r>
            <a:r>
              <a:rPr lang="en-US" altLang="ja-JP" sz="2000" dirty="0">
                <a:solidFill>
                  <a:schemeClr val="accent1"/>
                </a:solidFill>
              </a:rPr>
              <a:t>time </a:t>
            </a:r>
            <a:r>
              <a:rPr lang="en-US" altLang="ja-JP" sz="2000" dirty="0">
                <a:solidFill>
                  <a:srgbClr val="FF0000"/>
                </a:solidFill>
              </a:rPr>
              <a:t>to delay1</a:t>
            </a:r>
            <a:r>
              <a:rPr lang="en-US" altLang="ja-JP" sz="2000" dirty="0">
                <a:solidFill>
                  <a:schemeClr val="accent1"/>
                </a:solidFill>
              </a:rPr>
              <a:t> when</a:t>
            </a:r>
            <a:r>
              <a:rPr lang="en-US" altLang="ja-JP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00B0F0"/>
                </a:solidFill>
              </a:rPr>
              <a:t>v(vin) is 0.9V </a:t>
            </a:r>
            <a:r>
              <a:rPr lang="en-US" altLang="ja-JP" sz="2000" dirty="0">
                <a:solidFill>
                  <a:srgbClr val="BC14BC"/>
                </a:solidFill>
              </a:rPr>
              <a:t>at the second rise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delay2</a:t>
            </a:r>
            <a:r>
              <a:rPr lang="ja-JP" altLang="en-US" sz="2000" dirty="0"/>
              <a:t> </a:t>
            </a:r>
            <a:r>
              <a:rPr lang="en-US" altLang="ja-JP" sz="2000" dirty="0">
                <a:solidFill>
                  <a:schemeClr val="accent1"/>
                </a:solidFill>
              </a:rPr>
              <a:t>FIND time WHEN </a:t>
            </a:r>
            <a:r>
              <a:rPr lang="en-US" altLang="ja-JP" sz="2000" dirty="0">
                <a:solidFill>
                  <a:srgbClr val="00B0F0"/>
                </a:solidFill>
              </a:rPr>
              <a:t>v(</a:t>
            </a:r>
            <a:r>
              <a:rPr lang="en-US" altLang="ja-JP" sz="2000" dirty="0" err="1">
                <a:solidFill>
                  <a:srgbClr val="00B0F0"/>
                </a:solidFill>
              </a:rPr>
              <a:t>vout</a:t>
            </a:r>
            <a:r>
              <a:rPr lang="en-US" altLang="ja-JP" sz="2000" dirty="0">
                <a:solidFill>
                  <a:srgbClr val="00B0F0"/>
                </a:solidFill>
              </a:rPr>
              <a:t>)=0.9 </a:t>
            </a:r>
            <a:r>
              <a:rPr lang="en-US" altLang="ja-JP" sz="2000" dirty="0">
                <a:solidFill>
                  <a:srgbClr val="BC14BC"/>
                </a:solidFill>
              </a:rPr>
              <a:t>FALL=2</a:t>
            </a:r>
            <a:br>
              <a:rPr lang="en-US" altLang="ja-JP" sz="2000" dirty="0">
                <a:solidFill>
                  <a:srgbClr val="BC14BC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Assign</a:t>
            </a:r>
            <a:r>
              <a:rPr lang="en-US" altLang="ja-JP" sz="2000" dirty="0">
                <a:solidFill>
                  <a:srgbClr val="BC14BC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the </a:t>
            </a:r>
            <a:r>
              <a:rPr lang="en-US" altLang="ja-JP" sz="2000" dirty="0">
                <a:solidFill>
                  <a:schemeClr val="accent1"/>
                </a:solidFill>
              </a:rPr>
              <a:t>time </a:t>
            </a:r>
            <a:r>
              <a:rPr lang="en-US" altLang="ja-JP" sz="2000" dirty="0">
                <a:solidFill>
                  <a:srgbClr val="FF0000"/>
                </a:solidFill>
              </a:rPr>
              <a:t>to delay2</a:t>
            </a:r>
            <a:r>
              <a:rPr lang="en-US" altLang="ja-JP" sz="2000" dirty="0">
                <a:solidFill>
                  <a:schemeClr val="accent1"/>
                </a:solidFill>
              </a:rPr>
              <a:t> when</a:t>
            </a:r>
            <a:r>
              <a:rPr lang="en-US" altLang="ja-JP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00B0F0"/>
                </a:solidFill>
              </a:rPr>
              <a:t>v(vin) is 0.9V </a:t>
            </a:r>
            <a:r>
              <a:rPr lang="en-US" altLang="ja-JP" sz="2000" dirty="0">
                <a:solidFill>
                  <a:srgbClr val="BC14BC"/>
                </a:solidFill>
              </a:rPr>
              <a:t>at the second fall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22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7">
            <a:extLst>
              <a:ext uri="{FF2B5EF4-FFF2-40B4-BE49-F238E27FC236}">
                <a16:creationId xmlns:a16="http://schemas.microsoft.com/office/drawing/2014/main" id="{4AEB698C-E1EE-8D04-28C2-EEC248060A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00682" y="1178094"/>
            <a:ext cx="6990635" cy="5325931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Find the fall delay time with </a:t>
            </a:r>
            <a:r>
              <a:rPr lang="en-US" altLang="ja-JP" dirty="0" err="1"/>
              <a:t>meas</a:t>
            </a:r>
            <a:r>
              <a:rPr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893D2C-F7B7-5823-74C8-2F2509460216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8CF2A1A-278D-773E-AED6-513AA1C15A5C}"/>
              </a:ext>
            </a:extLst>
          </p:cNvPr>
          <p:cNvSpPr/>
          <p:nvPr/>
        </p:nvSpPr>
        <p:spPr>
          <a:xfrm>
            <a:off x="6487427" y="2866824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Input: second rise</a:t>
            </a:r>
          </a:p>
          <a:p>
            <a:r>
              <a:rPr kumimoji="1" lang="en-US" altLang="ja-JP" dirty="0"/>
              <a:t>Output: second fall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7557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C527F445-CB2C-F984-9643-7B21F08C79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00682" y="1178094"/>
            <a:ext cx="6990635" cy="5325931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CAE6796-F05F-4CD0-2AC5-25F1CD99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644" y="3834925"/>
            <a:ext cx="6199718" cy="21113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Find the fall delay time with </a:t>
            </a:r>
            <a:r>
              <a:rPr lang="en-US" altLang="ja-JP" dirty="0" err="1"/>
              <a:t>meas</a:t>
            </a:r>
            <a:r>
              <a:rPr lang="en-US" altLang="ja-JP" dirty="0"/>
              <a:t> command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5E508D-6E5D-9FC3-9820-426BE9D5253A}"/>
              </a:ext>
            </a:extLst>
          </p:cNvPr>
          <p:cNvSpPr/>
          <p:nvPr/>
        </p:nvSpPr>
        <p:spPr>
          <a:xfrm>
            <a:off x="6487427" y="2866824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Input: second rise</a:t>
            </a:r>
          </a:p>
          <a:p>
            <a:r>
              <a:rPr kumimoji="1" lang="en-US" altLang="ja-JP" dirty="0"/>
              <a:t>Output: second fall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E75D16-14E6-7DA2-8984-4C0D80ACA156}"/>
              </a:ext>
            </a:extLst>
          </p:cNvPr>
          <p:cNvSpPr txBox="1"/>
          <p:nvPr/>
        </p:nvSpPr>
        <p:spPr>
          <a:xfrm>
            <a:off x="4667998" y="5229808"/>
            <a:ext cx="492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FF00"/>
                </a:solidFill>
              </a:rPr>
              <a:t>←</a:t>
            </a:r>
            <a:r>
              <a:rPr kumimoji="1" lang="en-US" altLang="ja-JP" dirty="0">
                <a:solidFill>
                  <a:srgbClr val="FFFF00"/>
                </a:solidFill>
              </a:rPr>
              <a:t> Delay time is automatically calculated.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9D634A-8D78-1BE5-48A7-1A9B49F4B1B3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50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009624F0-A5C9-13D2-AFFC-82C1C64F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1" y="1155668"/>
            <a:ext cx="6573037" cy="53022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9FE7E-8571-86B2-CC58-FDFBF933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Also find the rise delay time in the same way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3C1486-69E2-FC77-37A9-53E7C87D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208D18-2186-C270-2FFD-FF054A02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9B12D44-717E-6C7A-8AC1-CEF3D123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23" y="1345844"/>
            <a:ext cx="3554221" cy="178788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F804CD-8BC7-DC52-42D6-9F69F8FD5AB5}"/>
              </a:ext>
            </a:extLst>
          </p:cNvPr>
          <p:cNvSpPr txBox="1"/>
          <p:nvPr/>
        </p:nvSpPr>
        <p:spPr>
          <a:xfrm>
            <a:off x="8907068" y="691248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65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3F5F-6B16-49FA-56C8-26F3925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Rise times and fall times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8E507F-D127-DFDC-413E-7251DEA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F2C95-6779-3A9E-2A6F-DFCF7393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2000" dirty="0"/>
                  <a:t>Fixed to N=1u, changed W of </a:t>
                </a:r>
                <a:r>
                  <a:rPr lang="en-US" altLang="ja-JP" sz="2000" dirty="0"/>
                  <a:t>PMOS including buffers of input and output stages</a:t>
                </a:r>
              </a:p>
              <a:p>
                <a:pPr lvl="1"/>
                <a:endParaRPr kumimoji="1" lang="en-US" altLang="ja-JP" dirty="0"/>
              </a:p>
              <a:p>
                <a:pPr lvl="1"/>
                <a:endParaRPr kumimoji="1" lang="en-US" altLang="ja-JP" sz="2200" dirty="0"/>
              </a:p>
              <a:p>
                <a:pPr lvl="1"/>
                <a:endParaRPr lang="en-US" altLang="ja-JP" sz="2200" dirty="0"/>
              </a:p>
              <a:p>
                <a:pPr lvl="1"/>
                <a:r>
                  <a:rPr kumimoji="1" lang="en-US" altLang="ja-JP" sz="2000" dirty="0"/>
                  <a:t>For N=1u, P=2.1u or 2.2u seems better</a:t>
                </a:r>
                <a:endParaRPr lang="en-US" altLang="ja-JP" sz="2000" dirty="0"/>
              </a:p>
              <a:p>
                <a:br>
                  <a:rPr lang="en-US" altLang="ja-JP" sz="2000" dirty="0"/>
                </a:br>
                <a:r>
                  <a:rPr lang="en-US" altLang="ja-JP" sz="2000" dirty="0"/>
                  <a:t>Rise and fall delays do not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ja-JP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Vth and gm in PMOS and NMOS do not match.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resistance of the MOSFET (</a:t>
                </a:r>
                <a:r>
                  <a:rPr lang="en-US" altLang="ja-JP" sz="2000" dirty="0" err="1"/>
                  <a:t>Rds</a:t>
                </a:r>
                <a:r>
                  <a:rPr lang="en-US" altLang="ja-JP" sz="2000" dirty="0"/>
                  <a:t>) varies with </a:t>
                </a:r>
                <a:r>
                  <a:rPr lang="en-US" altLang="ja-JP" sz="2000" dirty="0" err="1"/>
                  <a:t>Vgs</a:t>
                </a:r>
                <a:r>
                  <a:rPr lang="en-US" altLang="ja-JP" sz="2000" dirty="0"/>
                  <a:t>.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10"/>
              </a:xfrm>
              <a:blipFill>
                <a:blip r:embed="rId2"/>
                <a:stretch>
                  <a:fillRect l="-598" t="-5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68781"/>
                  </p:ext>
                </p:extLst>
              </p:nvPr>
            </p:nvGraphicFramePr>
            <p:xfrm>
              <a:off x="731080" y="2294339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2.0u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2.1u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2.2u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2.3u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23.238ps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23.496ps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23.764ps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24.035ps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PLH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23.889ps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23.725ps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23.591ps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23.482ps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68781"/>
                  </p:ext>
                </p:extLst>
              </p:nvPr>
            </p:nvGraphicFramePr>
            <p:xfrm>
              <a:off x="731080" y="2294339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2.0u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2.1u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2.2u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2.3u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48" t="-106557" r="-40089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23.238ps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23.496ps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23.764ps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24.035ps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48" t="-206557" r="-40089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23.889ps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23.725ps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23.591ps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23.482ps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92EE8DAD-5B30-221C-0CDE-5326E692A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061" y="257516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F529CDE-B71E-FD0A-F488-2665D2B56687}"/>
                  </a:ext>
                </a:extLst>
              </p:cNvPr>
              <p:cNvSpPr txBox="1"/>
              <p:nvPr/>
            </p:nvSpPr>
            <p:spPr>
              <a:xfrm rot="5400000">
                <a:off x="6252656" y="402423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F529CDE-B71E-FD0A-F488-2665D2B5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52656" y="4024234"/>
                <a:ext cx="3267478" cy="369332"/>
              </a:xfrm>
              <a:prstGeom prst="rect">
                <a:avLst/>
              </a:prstGeom>
              <a:blipFill>
                <a:blip r:embed="rId5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3661BF7-4C55-03C8-2FCB-2327DDD93EAE}"/>
              </a:ext>
            </a:extLst>
          </p:cNvPr>
          <p:cNvCxnSpPr/>
          <p:nvPr/>
        </p:nvCxnSpPr>
        <p:spPr>
          <a:xfrm>
            <a:off x="9527178" y="4714470"/>
            <a:ext cx="0" cy="7402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068690F-8D86-D78B-94E3-432B57C47F7A}"/>
                  </a:ext>
                </a:extLst>
              </p:cNvPr>
              <p:cNvSpPr txBox="1"/>
              <p:nvPr/>
            </p:nvSpPr>
            <p:spPr>
              <a:xfrm>
                <a:off x="9244149" y="4240244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068690F-8D86-D78B-94E3-432B57C47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9" y="4240244"/>
                <a:ext cx="566057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F7C0ED0D-A8CC-39F2-2D97-7245FED786F3}"/>
              </a:ext>
            </a:extLst>
          </p:cNvPr>
          <p:cNvSpPr/>
          <p:nvPr/>
        </p:nvSpPr>
        <p:spPr>
          <a:xfrm>
            <a:off x="10537373" y="3386022"/>
            <a:ext cx="738318" cy="1223554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99D9929-7333-E744-F94D-6902F7FC52A6}"/>
                  </a:ext>
                </a:extLst>
              </p:cNvPr>
              <p:cNvSpPr txBox="1"/>
              <p:nvPr/>
            </p:nvSpPr>
            <p:spPr>
              <a:xfrm>
                <a:off x="10633169" y="4631747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99D9929-7333-E744-F94D-6902F7FC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169" y="4631747"/>
                <a:ext cx="642522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B2BFD9-FCBA-7023-F89A-D1BB989E8C5D}"/>
                  </a:ext>
                </a:extLst>
              </p:cNvPr>
              <p:cNvSpPr txBox="1"/>
              <p:nvPr/>
            </p:nvSpPr>
            <p:spPr>
              <a:xfrm>
                <a:off x="11223296" y="3904030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B2BFD9-FCBA-7023-F89A-D1BB989E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296" y="3904030"/>
                <a:ext cx="642522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053098-2D8A-5E11-D361-FBAF4E6C1F61}"/>
                  </a:ext>
                </a:extLst>
              </p:cNvPr>
              <p:cNvSpPr txBox="1"/>
              <p:nvPr/>
            </p:nvSpPr>
            <p:spPr>
              <a:xfrm>
                <a:off x="10264010" y="3704515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053098-2D8A-5E11-D361-FBAF4E6C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010" y="3704515"/>
                <a:ext cx="6425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2F6DF9-A8BC-9298-FFDF-B2F4033AED12}"/>
                  </a:ext>
                </a:extLst>
              </p:cNvPr>
              <p:cNvSpPr txBox="1"/>
              <p:nvPr/>
            </p:nvSpPr>
            <p:spPr>
              <a:xfrm>
                <a:off x="8551820" y="5837166"/>
                <a:ext cx="32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2F6DF9-A8BC-9298-FFDF-B2F4033AE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20" y="5837166"/>
                <a:ext cx="3261601" cy="369332"/>
              </a:xfrm>
              <a:prstGeom prst="rect">
                <a:avLst/>
              </a:prstGeom>
              <a:blipFill>
                <a:blip r:embed="rId10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FAB63F0-6A8C-B506-E30A-9C7508AA1E09}"/>
                  </a:ext>
                </a:extLst>
              </p:cNvPr>
              <p:cNvSpPr txBox="1"/>
              <p:nvPr/>
            </p:nvSpPr>
            <p:spPr>
              <a:xfrm>
                <a:off x="11033328" y="2680476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FAB63F0-6A8C-B506-E30A-9C7508AA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328" y="2680476"/>
                <a:ext cx="6425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>
            <a:extLst>
              <a:ext uri="{FF2B5EF4-FFF2-40B4-BE49-F238E27FC236}">
                <a16:creationId xmlns:a16="http://schemas.microsoft.com/office/drawing/2014/main" id="{1EA2DD8B-9B6A-DC4C-5977-56DAACCBC8FA}"/>
              </a:ext>
            </a:extLst>
          </p:cNvPr>
          <p:cNvSpPr/>
          <p:nvPr/>
        </p:nvSpPr>
        <p:spPr>
          <a:xfrm>
            <a:off x="11276758" y="3082705"/>
            <a:ext cx="155662" cy="1556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98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27E55A83-FBB4-58C4-D022-6E84B657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Corner of model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27CE31-F357-A8E8-9C1F-987CA6FA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09262-4705-C76C-2085-2643E25F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2B97A9B-F4EE-579C-A9E8-530A1AF55F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ja-JP" sz="2000" dirty="0"/>
              <a:t>ss</a:t>
            </a:r>
            <a:r>
              <a:rPr lang="ja-JP" altLang="en-US" sz="2000" dirty="0"/>
              <a:t> </a:t>
            </a:r>
            <a:r>
              <a:rPr lang="en-US" altLang="ja-JP" sz="2000" dirty="0"/>
              <a:t>– Model for slow responsiveness (slow-slow)</a:t>
            </a:r>
          </a:p>
          <a:p>
            <a:pPr lvl="1"/>
            <a:r>
              <a:rPr lang="en-US" altLang="ja-JP" sz="2000" dirty="0" err="1"/>
              <a:t>tt</a:t>
            </a:r>
            <a:r>
              <a:rPr lang="ja-JP" altLang="en-US" sz="2000" dirty="0"/>
              <a:t> </a:t>
            </a:r>
            <a:r>
              <a:rPr lang="en-US" altLang="ja-JP" sz="2000" dirty="0"/>
              <a:t>– Model for typical responsiveness (typical-typical)</a:t>
            </a: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8202346C-05CA-CF2C-45C4-91D3A9F79AEE}"/>
              </a:ext>
            </a:extLst>
          </p:cNvPr>
          <p:cNvCxnSpPr>
            <a:cxnSpLocks/>
          </p:cNvCxnSpPr>
          <p:nvPr/>
        </p:nvCxnSpPr>
        <p:spPr>
          <a:xfrm flipV="1">
            <a:off x="1252928" y="2939626"/>
            <a:ext cx="0" cy="3248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A53545EE-BD29-9794-9451-E7F93DA4300A}"/>
              </a:ext>
            </a:extLst>
          </p:cNvPr>
          <p:cNvCxnSpPr>
            <a:cxnSpLocks/>
          </p:cNvCxnSpPr>
          <p:nvPr/>
        </p:nvCxnSpPr>
        <p:spPr>
          <a:xfrm>
            <a:off x="1222664" y="6153577"/>
            <a:ext cx="43357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D79624-FA2D-3D68-96A3-D46D33B2D71F}"/>
              </a:ext>
            </a:extLst>
          </p:cNvPr>
          <p:cNvSpPr txBox="1"/>
          <p:nvPr/>
        </p:nvSpPr>
        <p:spPr>
          <a:xfrm>
            <a:off x="1207533" y="6188323"/>
            <a:ext cx="433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NMOS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7136BC-B8BB-37DB-27B8-D2FAE253D734}"/>
              </a:ext>
            </a:extLst>
          </p:cNvPr>
          <p:cNvSpPr txBox="1"/>
          <p:nvPr/>
        </p:nvSpPr>
        <p:spPr>
          <a:xfrm rot="16200000">
            <a:off x="-601482" y="4379308"/>
            <a:ext cx="324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PMOS</a:t>
            </a:r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E42EC7E-4540-7BC5-29D5-941AA58DDDD7}"/>
              </a:ext>
            </a:extLst>
          </p:cNvPr>
          <p:cNvSpPr/>
          <p:nvPr/>
        </p:nvSpPr>
        <p:spPr>
          <a:xfrm>
            <a:off x="161871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DFFF6F5-979A-32BA-D107-AA55548EA7D2}"/>
              </a:ext>
            </a:extLst>
          </p:cNvPr>
          <p:cNvSpPr/>
          <p:nvPr/>
        </p:nvSpPr>
        <p:spPr>
          <a:xfrm>
            <a:off x="395665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6203597-1F13-9C91-2198-D8E36DEBC46B}"/>
              </a:ext>
            </a:extLst>
          </p:cNvPr>
          <p:cNvSpPr/>
          <p:nvPr/>
        </p:nvSpPr>
        <p:spPr>
          <a:xfrm>
            <a:off x="224164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6D7D910-DC9D-EF14-3072-83BF4FB85494}"/>
              </a:ext>
            </a:extLst>
          </p:cNvPr>
          <p:cNvSpPr/>
          <p:nvPr/>
        </p:nvSpPr>
        <p:spPr>
          <a:xfrm>
            <a:off x="457958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423004D-A8FA-49DD-8EC4-F2B683FF4B1E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V="1">
            <a:off x="209301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83ECDD0-FED8-7214-20B9-3258FFC5DFF2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190225" y="350744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2C2C6A5-D558-B0D5-A6D9-476B40676041}"/>
              </a:ext>
            </a:extLst>
          </p:cNvPr>
          <p:cNvCxnSpPr>
            <a:stCxn id="15" idx="4"/>
            <a:endCxn id="13" idx="0"/>
          </p:cNvCxnSpPr>
          <p:nvPr/>
        </p:nvCxnSpPr>
        <p:spPr>
          <a:xfrm flipH="1">
            <a:off x="443095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A03B2550-2C9D-B0AC-CDD6-AA9952DCF49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567301" y="538215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楕円 19">
            <a:extLst>
              <a:ext uri="{FF2B5EF4-FFF2-40B4-BE49-F238E27FC236}">
                <a16:creationId xmlns:a16="http://schemas.microsoft.com/office/drawing/2014/main" id="{73253B2C-55BC-7CD7-7A20-871A24E951D8}"/>
              </a:ext>
            </a:extLst>
          </p:cNvPr>
          <p:cNvSpPr/>
          <p:nvPr/>
        </p:nvSpPr>
        <p:spPr>
          <a:xfrm>
            <a:off x="3054823" y="4166829"/>
            <a:ext cx="948583" cy="5007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accent1"/>
                </a:solidFill>
              </a:rPr>
              <a:t>tt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6B9BE8-FDA7-311A-2E3C-7D3AEFFE2A38}"/>
              </a:ext>
            </a:extLst>
          </p:cNvPr>
          <p:cNvSpPr txBox="1"/>
          <p:nvPr/>
        </p:nvSpPr>
        <p:spPr>
          <a:xfrm>
            <a:off x="5528163" y="3317803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High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S</a:t>
            </a:r>
            <a:r>
              <a:rPr kumimoji="1" lang="en-US" altLang="ja-JP" dirty="0"/>
              <a:t>low response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F181B8-DC77-0B0C-5CBE-C1E678B8671C}"/>
              </a:ext>
            </a:extLst>
          </p:cNvPr>
          <p:cNvSpPr txBox="1"/>
          <p:nvPr/>
        </p:nvSpPr>
        <p:spPr>
          <a:xfrm>
            <a:off x="5528164" y="5197492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Low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F</a:t>
            </a:r>
            <a:r>
              <a:rPr kumimoji="1" lang="en-US" altLang="ja-JP" dirty="0"/>
              <a:t>ast response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5035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DEAF22-922F-BC3C-D0BD-7BF6360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Switch of model corner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A2C5D6-930F-613A-2E0A-93C65790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F8C27C-13E5-B8C4-8067-5890BDA2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3789A9C8-C6EC-FAB1-FCD4-30D10C91BF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14350" y="1371763"/>
            <a:ext cx="11140693" cy="4754750"/>
          </a:xfrm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119747E8-9F0B-837B-A01F-2AD9ADDAE1ED}"/>
              </a:ext>
            </a:extLst>
          </p:cNvPr>
          <p:cNvSpPr/>
          <p:nvPr/>
        </p:nvSpPr>
        <p:spPr>
          <a:xfrm>
            <a:off x="7267574" y="4059534"/>
            <a:ext cx="567941" cy="3215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74C97C-7DED-98A1-695D-26A52C2A9F27}"/>
              </a:ext>
            </a:extLst>
          </p:cNvPr>
          <p:cNvSpPr txBox="1"/>
          <p:nvPr/>
        </p:nvSpPr>
        <p:spPr>
          <a:xfrm>
            <a:off x="7835516" y="4057691"/>
            <a:ext cx="343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Just change “</a:t>
            </a:r>
            <a:r>
              <a:rPr kumimoji="1" lang="en-US" altLang="ja-JP" dirty="0" err="1">
                <a:solidFill>
                  <a:schemeClr val="accent1"/>
                </a:solidFill>
              </a:rPr>
              <a:t>tt</a:t>
            </a:r>
            <a:r>
              <a:rPr kumimoji="1" lang="en-US" altLang="ja-JP" dirty="0">
                <a:solidFill>
                  <a:schemeClr val="accent1"/>
                </a:solidFill>
              </a:rPr>
              <a:t>” to “ss”, “ff”, </a:t>
            </a:r>
            <a:r>
              <a:rPr kumimoji="1" lang="en-US" altLang="ja-JP" dirty="0" err="1">
                <a:solidFill>
                  <a:schemeClr val="accent1"/>
                </a:solidFill>
              </a:rPr>
              <a:t>etc</a:t>
            </a:r>
            <a:r>
              <a:rPr kumimoji="1" lang="en-US" altLang="ja-JP" dirty="0">
                <a:solidFill>
                  <a:schemeClr val="accent1"/>
                </a:solidFill>
              </a:rPr>
              <a:t>…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7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3F5F-6B16-49FA-56C8-26F3925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Rise times and fall times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8E507F-D127-DFDC-413E-7251DEA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F2C95-6779-3A9E-2A6F-DFCF7393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Simulation with different corner model (ss) changes the results.</a:t>
                </a:r>
              </a:p>
              <a:p>
                <a:pPr lvl="1"/>
                <a:endParaRPr kumimoji="1" lang="en-US" altLang="ja-JP" dirty="0"/>
              </a:p>
              <a:p>
                <a:pPr lvl="1"/>
                <a:endParaRPr kumimoji="1" lang="en-US" altLang="ja-JP" sz="2200" dirty="0"/>
              </a:p>
              <a:p>
                <a:pPr lvl="1"/>
                <a:endParaRPr lang="en-US" altLang="ja-JP" sz="2200" dirty="0"/>
              </a:p>
              <a:p>
                <a:pPr lvl="1"/>
                <a:r>
                  <a:rPr kumimoji="1" lang="en-US" altLang="ja-JP" sz="2000" dirty="0"/>
                  <a:t>For N=1u, P=2.</a:t>
                </a:r>
                <a:r>
                  <a:rPr kumimoji="1"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kumimoji="1" lang="en-US" altLang="ja-JP" sz="2000" dirty="0"/>
                  <a:t>u or 2.</a:t>
                </a:r>
                <a:r>
                  <a:rPr kumimoji="1" lang="en-US" altLang="ja-JP" sz="2000" b="1" dirty="0">
                    <a:solidFill>
                      <a:srgbClr val="FF0000"/>
                    </a:solidFill>
                  </a:rPr>
                  <a:t>6</a:t>
                </a:r>
                <a:r>
                  <a:rPr kumimoji="1" lang="en-US" altLang="ja-JP" sz="2000" dirty="0"/>
                  <a:t>u </a:t>
                </a:r>
                <a:r>
                  <a:rPr lang="en-US" altLang="ja-JP" sz="2000" dirty="0"/>
                  <a:t>seems better.</a:t>
                </a:r>
                <a:br>
                  <a:rPr lang="en-US" altLang="ja-JP" sz="2000" dirty="0"/>
                </a:br>
                <a:endParaRPr kumimoji="1" lang="en-US" altLang="ja-JP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000" dirty="0"/>
                  <a:t>Rise and fall delays do not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ja-JP" sz="2000" dirty="0"/>
                  <a:t> (On-resistance ratio is P:N = 3:1 in ss)</a:t>
                </a:r>
                <a:br>
                  <a:rPr lang="en-US" altLang="ja-JP" sz="2000" dirty="0"/>
                </a:br>
                <a:br>
                  <a:rPr lang="en-US" altLang="ja-JP" sz="2000" dirty="0"/>
                </a:br>
                <a:r>
                  <a:rPr lang="en-US" altLang="ja-JP" sz="2000" dirty="0"/>
                  <a:t>The resistance of the MOSFET varies with </a:t>
                </a:r>
                <a:r>
                  <a:rPr lang="en-US" altLang="ja-JP" sz="2000" dirty="0" err="1"/>
                  <a:t>Vgs</a:t>
                </a:r>
                <a:r>
                  <a:rPr lang="en-US" altLang="ja-JP" sz="2000" dirty="0"/>
                  <a:t>.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09"/>
              </a:xfrm>
              <a:blipFill>
                <a:blip r:embed="rId2"/>
                <a:stretch>
                  <a:fillRect l="-598" t="-5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9332" y="2316480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2.4u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2.5u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2.6u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2.7u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33.242ps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33.538ps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33.856ps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34.191ps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PLH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33.845ps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33.754ps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33.724ps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33.750ps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649493"/>
                  </p:ext>
                </p:extLst>
              </p:nvPr>
            </p:nvGraphicFramePr>
            <p:xfrm>
              <a:off x="2709332" y="2316480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2.4u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2.5u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2.6u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2.7u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50" t="-108197" r="-40270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33.242ps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33.538ps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33.856ps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34.191ps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50" t="-208197" r="-4027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33.845ps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33.754ps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33.724ps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33.750ps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0436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1221430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Background knowledge of LSI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69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8099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1CF987-02FD-A720-2907-BC7FBA27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can we make with the planar FET process?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8C7535-D012-1B4F-3BEB-88F8B38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EB5EB3-9706-AF40-FD5F-D7F8D36A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7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7829C71-4456-C4B2-0FB5-9129B0799F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Planar MOSFET:</a:t>
            </a:r>
            <a:r>
              <a:rPr lang="ja-JP" altLang="en-US" sz="2000" dirty="0"/>
              <a:t> </a:t>
            </a:r>
            <a:r>
              <a:rPr kumimoji="1" lang="en-US" altLang="ja-JP" sz="2000" b="1" u="sng" dirty="0">
                <a:solidFill>
                  <a:srgbClr val="FF0000"/>
                </a:solidFill>
              </a:rPr>
              <a:t>PMOS</a:t>
            </a:r>
            <a:r>
              <a:rPr kumimoji="1" lang="en-US" altLang="ja-JP" sz="2000" dirty="0"/>
              <a:t>, </a:t>
            </a:r>
            <a:r>
              <a:rPr kumimoji="1" lang="en-US" altLang="ja-JP" sz="2000" b="1" u="sng" dirty="0">
                <a:solidFill>
                  <a:srgbClr val="FF0000"/>
                </a:solidFill>
              </a:rPr>
              <a:t>NMOS</a:t>
            </a:r>
          </a:p>
          <a:p>
            <a:pPr marL="569214" lvl="1" indent="-285750"/>
            <a:r>
              <a:rPr lang="en-US" altLang="ja-JP" sz="2000" dirty="0"/>
              <a:t>SKY130 supports 1.8V, 3.3V</a:t>
            </a:r>
            <a:r>
              <a:rPr lang="ja-JP" altLang="en-US" sz="2000" dirty="0"/>
              <a:t> </a:t>
            </a:r>
            <a:r>
              <a:rPr lang="en-US" altLang="ja-JP" sz="2000" dirty="0"/>
              <a:t>5.0V,</a:t>
            </a:r>
            <a:r>
              <a:rPr lang="ja-JP" altLang="en-US" sz="2000" dirty="0"/>
              <a:t> </a:t>
            </a:r>
            <a:r>
              <a:rPr lang="en-US" altLang="ja-JP" sz="2000" dirty="0"/>
              <a:t>10.5V,</a:t>
            </a:r>
            <a:r>
              <a:rPr lang="ja-JP" altLang="en-US" sz="2000" dirty="0"/>
              <a:t> </a:t>
            </a:r>
            <a:r>
              <a:rPr lang="en-US" altLang="ja-JP" sz="2000" dirty="0"/>
              <a:t>16V,</a:t>
            </a:r>
            <a:r>
              <a:rPr lang="ja-JP" altLang="en-US" sz="2000" dirty="0"/>
              <a:t> </a:t>
            </a:r>
            <a:r>
              <a:rPr lang="en-US" altLang="ja-JP" sz="2000" dirty="0"/>
              <a:t>20V</a:t>
            </a:r>
            <a:r>
              <a:rPr lang="ja-JP" altLang="en-US" sz="2000" dirty="0"/>
              <a:t> </a:t>
            </a:r>
            <a:r>
              <a:rPr lang="en-US" altLang="ja-JP" sz="2000" dirty="0"/>
              <a:t>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Diode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Resistor:	Polysilicon resistor,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Active Resistor </a:t>
            </a:r>
            <a:r>
              <a:rPr lang="en-US" altLang="ja-JP" sz="2000" dirty="0"/>
              <a:t>(</a:t>
            </a:r>
            <a:r>
              <a:rPr kumimoji="1" lang="en-US" altLang="ja-JP" sz="2000" dirty="0"/>
              <a:t>Diffusion Resistor</a:t>
            </a:r>
            <a:r>
              <a:rPr lang="en-US" altLang="ja-JP" sz="2000" dirty="0"/>
              <a:t>)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Nwell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Resistor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Capacitor:	</a:t>
            </a:r>
            <a:r>
              <a:rPr lang="en-US" altLang="ja-JP" sz="2000" dirty="0"/>
              <a:t>MOS capacitor,</a:t>
            </a:r>
            <a:r>
              <a:rPr lang="ja-JP" altLang="en-US" sz="2000" dirty="0"/>
              <a:t> </a:t>
            </a:r>
            <a:r>
              <a:rPr lang="en-US" altLang="ja-JP" sz="2000" dirty="0"/>
              <a:t>Diffusion Capacitor, </a:t>
            </a:r>
            <a:r>
              <a:rPr lang="en-US" altLang="ja-JP" sz="2000" dirty="0">
                <a:solidFill>
                  <a:srgbClr val="FF0000"/>
                </a:solidFill>
              </a:rPr>
              <a:t>MIMCAP*</a:t>
            </a:r>
            <a:r>
              <a:rPr lang="en-US" altLang="ja-JP" sz="2000" dirty="0"/>
              <a:t>, </a:t>
            </a:r>
            <a:br>
              <a:rPr lang="en-US" altLang="ja-JP" sz="2000" dirty="0"/>
            </a:br>
            <a:r>
              <a:rPr lang="en-US" altLang="ja-JP" sz="2000" dirty="0"/>
              <a:t>		MOMCAP(Metal-Oxide-Metal)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Varactor</a:t>
            </a:r>
            <a:r>
              <a:rPr lang="ja-JP" altLang="en-US" sz="2000" dirty="0"/>
              <a:t> </a:t>
            </a:r>
            <a:r>
              <a:rPr lang="en-US" altLang="ja-JP" sz="2000" dirty="0"/>
              <a:t>diode(</a:t>
            </a:r>
            <a:r>
              <a:rPr lang="en-US" altLang="ja-JP" sz="2000" dirty="0" err="1"/>
              <a:t>Varicap</a:t>
            </a:r>
            <a:r>
              <a:rPr lang="en-US" altLang="ja-JP" sz="2000" dirty="0"/>
              <a:t>)*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Lateral bipolar transistor*:</a:t>
            </a:r>
            <a:r>
              <a:rPr lang="ja-JP" altLang="en-US" sz="2000" dirty="0"/>
              <a:t> </a:t>
            </a:r>
            <a:r>
              <a:rPr lang="en-US" altLang="ja-JP" sz="2000" dirty="0"/>
              <a:t>PNP, NPN</a:t>
            </a:r>
          </a:p>
          <a:p>
            <a:r>
              <a:rPr kumimoji="1" lang="en-US" altLang="ja-JP" sz="2000" dirty="0"/>
              <a:t>* = Not supported for some processes. SKY130 supports them</a:t>
            </a:r>
            <a:r>
              <a:rPr lang="en-US" altLang="ja-JP" sz="2000" dirty="0"/>
              <a:t>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0659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395776-2CC9-C57D-10E9-B4F1E473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2C7370-4158-5F3A-B29E-8AB24B88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E7729A-7159-13DA-B80A-5CF547A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70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18D7D6A-C682-EF52-E287-45B2D61782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b="1" dirty="0">
                <a:solidFill>
                  <a:schemeClr val="accent2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93572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14527CD9-A497-C60C-2C78-701D71A1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C05D1-7603-1A10-9A56-70DB12AC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A0C2B2-561B-96EC-B377-4A9459F8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71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620FB3-EE67-D703-8836-C4C8D2674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Substrate is stacked as the bottom layer.</a:t>
            </a:r>
          </a:p>
          <a:p>
            <a:r>
              <a:rPr lang="en-US" altLang="ja-JP" sz="2000" dirty="0"/>
              <a:t>MOSFET on substrate (well, diffusion, poly)</a:t>
            </a:r>
          </a:p>
          <a:p>
            <a:r>
              <a:rPr lang="en-US" altLang="ja-JP" sz="2000" dirty="0"/>
              <a:t>Wiring above the transistor(metal*, via*)</a:t>
            </a:r>
          </a:p>
          <a:p>
            <a:r>
              <a:rPr lang="en-US" altLang="ja-JP" sz="2000" dirty="0"/>
              <a:t>MIMCAP can be made by sandwiching</a:t>
            </a:r>
            <a:br>
              <a:rPr lang="en-US" altLang="ja-JP" sz="2000" dirty="0"/>
            </a:br>
            <a:r>
              <a:rPr lang="en-US" altLang="ja-JP" sz="2000" dirty="0"/>
              <a:t>an insulator between metals </a:t>
            </a:r>
            <a:br>
              <a:rPr lang="en-US" altLang="ja-JP" sz="2000" dirty="0"/>
            </a:br>
            <a:r>
              <a:rPr lang="en-US" altLang="ja-JP" sz="2000" dirty="0"/>
              <a:t>(metal3-capm   and   metal4-cap2m)</a:t>
            </a:r>
          </a:p>
        </p:txBody>
      </p:sp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A75C2A0-F0F8-3FF0-F73C-6ED2C4F9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2" y="1274617"/>
            <a:ext cx="5822966" cy="52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MIMCAP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7CDB1A3-4299-A6C5-3C43-82306E2FE5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2 MIMCAPs exist between M5-M4 and M4-M3</a:t>
            </a:r>
          </a:p>
          <a:p>
            <a:r>
              <a:rPr lang="en-US" altLang="ja-JP" sz="2000" dirty="0"/>
              <a:t>Crossed wiring layers also make a capacitor,</a:t>
            </a:r>
            <a:br>
              <a:rPr lang="en-US" altLang="ja-JP" sz="2000" dirty="0"/>
            </a:br>
            <a:r>
              <a:rPr lang="en-US" altLang="ja-JP" sz="2000" dirty="0"/>
              <a:t>but small capacitance. (so-called MOMCAP)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en-US" altLang="ja-JP" sz="2000" dirty="0"/>
              <a:t>Cause of parasitic capacitance</a:t>
            </a: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F88792C4-B30B-1BC8-2780-9B99E87E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458" y="1260199"/>
            <a:ext cx="5468442" cy="620033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1FEAD7-31BB-8B0E-2FF2-8FCE5BD8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36" y="3429000"/>
            <a:ext cx="2942422" cy="300170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8048B-E748-9A22-535D-9BC02C609B61}"/>
              </a:ext>
            </a:extLst>
          </p:cNvPr>
          <p:cNvSpPr txBox="1"/>
          <p:nvPr/>
        </p:nvSpPr>
        <p:spPr>
          <a:xfrm>
            <a:off x="536958" y="3426808"/>
            <a:ext cx="284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Capacitor Consisting only </a:t>
            </a:r>
            <a:br>
              <a:rPr kumimoji="1" lang="en-US" altLang="ja-JP" dirty="0"/>
            </a:br>
            <a:r>
              <a:rPr kumimoji="1" lang="en-US" altLang="ja-JP" dirty="0"/>
              <a:t>of Metal1 and Metal2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0951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D6132-4CE4-2F99-A4E7-2AAF9DDD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Double well, Twin well, Dual well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F3295-696E-0D1A-DBF1-9A90108E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38692-A798-C5CB-1D75-697B1F7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95D37-8DFA-39C9-A10F-CECA0CE821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CMOS transistors are composed of N-well and P-substrate</a:t>
            </a:r>
            <a:br>
              <a:rPr lang="en-US" altLang="ja-JP" dirty="0"/>
            </a:br>
            <a:r>
              <a:rPr lang="en-US" altLang="ja-JP" dirty="0" err="1"/>
              <a:t>Pcell</a:t>
            </a:r>
            <a:r>
              <a:rPr lang="en-US" altLang="ja-JP" dirty="0"/>
              <a:t> generates double-well CMOS by default.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C438F24-70DD-2133-633E-0730537B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53" y="2162440"/>
            <a:ext cx="4961819" cy="313098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CF6DD5-0C2D-816E-DBE9-32004A73DED3}"/>
              </a:ext>
            </a:extLst>
          </p:cNvPr>
          <p:cNvSpPr txBox="1"/>
          <p:nvPr/>
        </p:nvSpPr>
        <p:spPr>
          <a:xfrm>
            <a:off x="511707" y="5611495"/>
            <a:ext cx="6234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https://note.com/akira_tsuchiya/n/n416b7f74b701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602E57E-10DC-82D4-7554-F8CA1CABE974}"/>
              </a:ext>
            </a:extLst>
          </p:cNvPr>
          <p:cNvSpPr txBox="1"/>
          <p:nvPr/>
        </p:nvSpPr>
        <p:spPr>
          <a:xfrm>
            <a:off x="6720145" y="5414937"/>
            <a:ext cx="546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464646"/>
                </a:solidFill>
              </a:rPr>
              <a:t>PMOS has an individual well so body voltage is variable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</a:rPr>
              <a:t>Body of all double well NMOS are connected via substrate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</a:rPr>
              <a:t>(Lowest voltage in the LSI chip,</a:t>
            </a:r>
            <a:r>
              <a:rPr kumimoji="1" lang="ja-JP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ja-JP" sz="1600" dirty="0">
                <a:solidFill>
                  <a:srgbClr val="FF0000"/>
                </a:solidFill>
              </a:rPr>
              <a:t>GND,</a:t>
            </a:r>
            <a:r>
              <a:rPr kumimoji="1" lang="ja-JP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ja-JP" sz="1600" dirty="0">
                <a:solidFill>
                  <a:srgbClr val="FF0000"/>
                </a:solidFill>
              </a:rPr>
              <a:t>VSS)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FA81E81-D6A7-F308-130A-F547C999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57" y="2817166"/>
            <a:ext cx="5651500" cy="23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1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D6132-4CE4-2F99-A4E7-2AAF9DDD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Triple well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F3295-696E-0D1A-DBF1-9A90108E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38692-A798-C5CB-1D75-697B1F7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95D37-8DFA-39C9-A10F-CECA0CE821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CMOS transistors are composed of Deep N-well, P-well and N-well</a:t>
            </a:r>
            <a:br>
              <a:rPr lang="en-US" altLang="ja-JP" dirty="0"/>
            </a:br>
            <a:r>
              <a:rPr lang="en-US" altLang="ja-JP" dirty="0"/>
              <a:t>The cross section described in the PDK documents is triple well.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605A5A-04E9-78EA-BC1E-6409E94D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45" y="2225040"/>
            <a:ext cx="4366618" cy="22589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231A69-E516-A942-7434-DA5A87DC78E2}"/>
              </a:ext>
            </a:extLst>
          </p:cNvPr>
          <p:cNvSpPr txBox="1"/>
          <p:nvPr/>
        </p:nvSpPr>
        <p:spPr>
          <a:xfrm>
            <a:off x="6813460" y="4632960"/>
            <a:ext cx="5334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NMOS has an individual well so body voltage is variable</a:t>
            </a:r>
          </a:p>
          <a:p>
            <a:r>
              <a:rPr kumimoji="1" lang="en-US" altLang="ja-JP" sz="1600" dirty="0"/>
              <a:t>Example of applications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Adjust Vth (</a:t>
            </a:r>
            <a:r>
              <a:rPr kumimoji="1" lang="en-US" altLang="ja-JP" sz="1600" dirty="0">
                <a:solidFill>
                  <a:srgbClr val="FF0000"/>
                </a:solidFill>
              </a:rPr>
              <a:t>body effect</a:t>
            </a:r>
            <a:r>
              <a:rPr kumimoji="1" lang="en-US" altLang="ja-JP" sz="1600" dirty="0"/>
              <a:t>)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 err="1"/>
              <a:t>Cascode</a:t>
            </a:r>
            <a:r>
              <a:rPr kumimoji="1" lang="en-US" altLang="ja-JP" sz="1600" dirty="0"/>
              <a:t> connection with body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connected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to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source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Block noise from substrate</a:t>
            </a:r>
          </a:p>
          <a:p>
            <a:r>
              <a:rPr kumimoji="1" lang="en-US" altLang="ja-JP" sz="1600" dirty="0" err="1"/>
              <a:t>etc</a:t>
            </a:r>
            <a:r>
              <a:rPr kumimoji="1" lang="en-US" altLang="ja-JP" sz="1600" dirty="0"/>
              <a:t>…</a:t>
            </a:r>
            <a:endParaRPr kumimoji="1" lang="ja-JP" altLang="en-US" sz="1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877532-930A-328A-D1F6-17EC9A5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78" y="3051685"/>
            <a:ext cx="4012557" cy="142445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51DC5B-E020-4203-D880-17457DEE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8139"/>
            <a:ext cx="3112178" cy="133564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021A86-4D7E-D853-BE91-5FD26D4DC5AD}"/>
              </a:ext>
            </a:extLst>
          </p:cNvPr>
          <p:cNvSpPr txBox="1"/>
          <p:nvPr/>
        </p:nvSpPr>
        <p:spPr>
          <a:xfrm>
            <a:off x="511707" y="5611495"/>
            <a:ext cx="6234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https://note.com/akira_tsuchiya/n/nd4444304f013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E29F22-1327-323C-2642-BC0B77445F07}"/>
              </a:ext>
            </a:extLst>
          </p:cNvPr>
          <p:cNvSpPr txBox="1"/>
          <p:nvPr/>
        </p:nvSpPr>
        <p:spPr>
          <a:xfrm>
            <a:off x="961072" y="4688429"/>
            <a:ext cx="11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PMOS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FD6392A-C511-36EC-8343-A6BCF8A8951F}"/>
              </a:ext>
            </a:extLst>
          </p:cNvPr>
          <p:cNvSpPr txBox="1"/>
          <p:nvPr/>
        </p:nvSpPr>
        <p:spPr>
          <a:xfrm>
            <a:off x="4523439" y="4688429"/>
            <a:ext cx="11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NMOS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127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8D7C39-84FE-73D3-A490-548CB9CC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effect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635142-0320-0736-9468-20B07DF5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FC046F-ACA6-60FB-12C5-4A64F0FD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01A1-D7F4-A035-8B21-57A4FE1A30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sz="2000" dirty="0"/>
              <a:t>Bias voltage applied to the body changes transistor characteristics.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Threshold voltage</a:t>
            </a:r>
            <a:r>
              <a:rPr lang="ja-JP" altLang="en-US" sz="2000" dirty="0"/>
              <a:t>（</a:t>
            </a:r>
            <a:r>
              <a:rPr lang="en-US" altLang="ja-JP" sz="2000" dirty="0"/>
              <a:t>Vth</a:t>
            </a:r>
            <a:r>
              <a:rPr lang="ja-JP" altLang="en-US" sz="2000" dirty="0"/>
              <a:t>）</a:t>
            </a:r>
            <a:r>
              <a:rPr lang="en-US" altLang="ja-JP" sz="2000" dirty="0"/>
              <a:t>varies</a:t>
            </a:r>
          </a:p>
          <a:p>
            <a:pPr lvl="1"/>
            <a:r>
              <a:rPr lang="en-US" altLang="ja-JP" sz="2000" dirty="0"/>
              <a:t>Drain-source current </a:t>
            </a:r>
            <a:r>
              <a:rPr kumimoji="1" lang="en-US" altLang="ja-JP" sz="2000" dirty="0"/>
              <a:t>(Ids)</a:t>
            </a:r>
            <a:r>
              <a:rPr lang="ja-JP" altLang="en-US" sz="2000" dirty="0"/>
              <a:t> </a:t>
            </a:r>
            <a:r>
              <a:rPr lang="en-US" altLang="ja-JP" sz="2000" dirty="0"/>
              <a:t>varies (when compared with fixed gate voltage)</a:t>
            </a:r>
            <a:endParaRPr kumimoji="1" lang="en-US" altLang="ja-JP" sz="2000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3389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</a:t>
            </a:r>
            <a:r>
              <a:rPr lang="en-US" altLang="ja-JP" dirty="0"/>
              <a:t>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6E10E7-DF6C-331D-E50E-804BA26A0090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</a:t>
            </a:r>
            <a:endParaRPr kumimoji="1" lang="ja-JP" altLang="en-US" sz="4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96EC13-478C-68A3-D257-36BF23EF1057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9976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AD6CF5C-A6CC-54CE-D7BB-5F273564AB09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B=GND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80507" y="3257615"/>
            <a:ext cx="2147456" cy="107424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36B17231-1206-C99D-41D4-3D575E49009C}"/>
              </a:ext>
            </a:extLst>
          </p:cNvPr>
          <p:cNvSpPr/>
          <p:nvPr/>
        </p:nvSpPr>
        <p:spPr>
          <a:xfrm>
            <a:off x="3385126" y="3260473"/>
            <a:ext cx="1634843" cy="7663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200" dirty="0">
                <a:solidFill>
                  <a:schemeClr val="accent1"/>
                </a:solidFill>
              </a:rPr>
              <a:t>no current yet</a:t>
            </a:r>
            <a:endParaRPr kumimoji="1" lang="ja-JP" altLang="en-US" sz="3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38958" y="3257615"/>
            <a:ext cx="1932700" cy="3838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228101">
            <a:off x="5418605" y="3378035"/>
            <a:ext cx="1773407" cy="4225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4852BF7-B60D-A561-3FBD-A4189695F297}"/>
              </a:ext>
            </a:extLst>
          </p:cNvPr>
          <p:cNvCxnSpPr>
            <a:cxnSpLocks/>
          </p:cNvCxnSpPr>
          <p:nvPr/>
        </p:nvCxnSpPr>
        <p:spPr>
          <a:xfrm>
            <a:off x="5652655" y="3579252"/>
            <a:ext cx="1006765" cy="7078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A282C0E-5839-8D50-2095-94D7428177E3}"/>
              </a:ext>
            </a:extLst>
          </p:cNvPr>
          <p:cNvSpPr txBox="1"/>
          <p:nvPr/>
        </p:nvSpPr>
        <p:spPr>
          <a:xfrm>
            <a:off x="461819" y="3400998"/>
            <a:ext cx="278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Since </a:t>
            </a:r>
            <a:r>
              <a:rPr kumimoji="1" lang="en-US" altLang="ja-JP" dirty="0" err="1"/>
              <a:t>Vd</a:t>
            </a:r>
            <a:r>
              <a:rPr kumimoji="1" lang="en-US" altLang="ja-JP" dirty="0"/>
              <a:t> &gt; Vs,</a:t>
            </a:r>
          </a:p>
          <a:p>
            <a:r>
              <a:rPr kumimoji="1" lang="en-US" altLang="ja-JP" dirty="0"/>
              <a:t>the depletion layer on the drain side is larger than the depletion layer on the source side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2953B-4E27-38B6-DD7B-524FDF79CA09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Hole on substrate moves to gate at Vg 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 err="1"/>
              <a:t>deplation</a:t>
            </a:r>
            <a:r>
              <a:rPr kumimoji="1" lang="en-US" altLang="ja-JP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572988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F7E4-23D9-F95A-94F0-750C0F9CE241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2D6CAE1-4B0F-801D-1311-2F6CA20ECD82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923A9941-1EB4-95B1-1E2D-AD9D056AA085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4C6C2E76-C53B-3015-DE20-1ACFAA17EA86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78E76D53-64F0-B579-5987-906401DFD45E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872D8428-FA2F-4AA0-A67E-94054AFCCB2E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3E0A9944-E380-AF8B-1058-7C531D51EA50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5D1BD9-3650-14F8-007B-AE1D680BAEF3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694583B-0D79-E0AE-09D8-1D20266D1A7B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1303586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F7E4-23D9-F95A-94F0-750C0F9CE241}"/>
              </a:ext>
            </a:extLst>
          </p:cNvPr>
          <p:cNvSpPr/>
          <p:nvPr/>
        </p:nvSpPr>
        <p:spPr>
          <a:xfrm>
            <a:off x="7167413" y="3267487"/>
            <a:ext cx="1623298" cy="945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&lt; 0V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82118" y="3267488"/>
            <a:ext cx="2147456" cy="12762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hard to conduct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810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239863" y="3262772"/>
            <a:ext cx="1550848" cy="8313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7" y="3260436"/>
            <a:ext cx="1249224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502060" y="3262778"/>
            <a:ext cx="1937000" cy="4571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3ACB00-9F2F-AB21-AC15-00A9163C919B}"/>
              </a:ext>
            </a:extLst>
          </p:cNvPr>
          <p:cNvSpPr txBox="1"/>
          <p:nvPr/>
        </p:nvSpPr>
        <p:spPr>
          <a:xfrm>
            <a:off x="203198" y="5758418"/>
            <a:ext cx="876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When </a:t>
            </a:r>
            <a:r>
              <a:rPr kumimoji="1" lang="en-US" altLang="ja-JP" sz="1600" dirty="0" err="1"/>
              <a:t>Vb</a:t>
            </a:r>
            <a:r>
              <a:rPr kumimoji="1" lang="en-US" altLang="ja-JP" sz="1600" dirty="0"/>
              <a:t> &lt; 0, the depletion layer spreads</a:t>
            </a:r>
          </a:p>
          <a:p>
            <a:r>
              <a:rPr kumimoji="1" lang="ja-JP" altLang="en-US" sz="1600" dirty="0"/>
              <a:t>→</a:t>
            </a:r>
            <a:r>
              <a:rPr kumimoji="1" lang="en-US" altLang="ja-JP" sz="1600" dirty="0"/>
              <a:t> Inversion layer becomes harder to form (Vth increases) and thinner (on-resistance increases)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467B04ED-0EA7-7766-AF6B-418EF56BF049}"/>
              </a:ext>
            </a:extLst>
          </p:cNvPr>
          <p:cNvSpPr/>
          <p:nvPr/>
        </p:nvSpPr>
        <p:spPr>
          <a:xfrm rot="10800000">
            <a:off x="3445769" y="3262773"/>
            <a:ext cx="3845183" cy="8313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CEF28EC-77CF-5F05-7647-7ADE69E22158}"/>
              </a:ext>
            </a:extLst>
          </p:cNvPr>
          <p:cNvSpPr/>
          <p:nvPr/>
        </p:nvSpPr>
        <p:spPr>
          <a:xfrm rot="21012582">
            <a:off x="5295447" y="3845884"/>
            <a:ext cx="1938864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矢印: 下 7">
            <a:extLst>
              <a:ext uri="{FF2B5EF4-FFF2-40B4-BE49-F238E27FC236}">
                <a16:creationId xmlns:a16="http://schemas.microsoft.com/office/drawing/2014/main" id="{A0F58381-9FC0-97F5-1FCB-96C30FC88DDA}"/>
              </a:ext>
            </a:extLst>
          </p:cNvPr>
          <p:cNvSpPr/>
          <p:nvPr/>
        </p:nvSpPr>
        <p:spPr>
          <a:xfrm>
            <a:off x="5910136" y="3941474"/>
            <a:ext cx="365969" cy="8493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EF51E8-9C4A-4AE5-A664-86AA9BE72B8A}"/>
              </a:ext>
            </a:extLst>
          </p:cNvPr>
          <p:cNvSpPr txBox="1"/>
          <p:nvPr/>
        </p:nvSpPr>
        <p:spPr>
          <a:xfrm>
            <a:off x="5298211" y="1564661"/>
            <a:ext cx="224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553A47-88E5-172F-1340-FDE1E5CE0CB1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57672AD-A8A9-D208-E629-EFAAC9CADBCE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247542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38FAE19-4FD8-EC9D-C0CF-2E1D2F5C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23" y="1275563"/>
            <a:ext cx="3048000" cy="228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4216186-FD63-86FF-E554-D7705200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6EE5DE-66CB-8B81-3304-160475A8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A93FF-58FD-40C1-E2AC-91650BB5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8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58F4885-BCE8-EA32-EE04-0B89768C0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Similar to a potentiometer.</a:t>
            </a:r>
          </a:p>
          <a:p>
            <a:pPr marL="569214" lvl="1" indent="-285750"/>
            <a:r>
              <a:rPr kumimoji="1" lang="en-US" altLang="ja-JP" sz="2000" dirty="0"/>
              <a:t>Turning the knob changes the resistance from </a:t>
            </a:r>
            <a:r>
              <a:rPr kumimoji="1" lang="ja-JP" altLang="en-US" sz="2000" dirty="0"/>
              <a:t>≒ </a:t>
            </a:r>
            <a:r>
              <a:rPr kumimoji="1" lang="en-US" altLang="ja-JP" sz="2000" dirty="0"/>
              <a:t>0Ω.</a:t>
            </a:r>
          </a:p>
          <a:p>
            <a:pPr marL="569214" lvl="1" indent="-285750"/>
            <a:r>
              <a:rPr lang="en-US" altLang="ja-JP" sz="2000" dirty="0"/>
              <a:t>Main characteristics are taper and</a:t>
            </a:r>
            <a:br>
              <a:rPr lang="en-US" altLang="ja-JP" sz="2000" dirty="0"/>
            </a:br>
            <a:r>
              <a:rPr lang="en-US" altLang="ja-JP" sz="2000" dirty="0"/>
              <a:t>maximum resistance value.</a:t>
            </a:r>
          </a:p>
          <a:p>
            <a:pPr marL="569214" lvl="1" indent="-285750"/>
            <a:r>
              <a:rPr lang="en-US" altLang="ja-JP" sz="2000" dirty="0"/>
              <a:t>Taper: relation between the angle of knob and the resistance.</a:t>
            </a:r>
            <a:br>
              <a:rPr lang="en-US" altLang="ja-JP" sz="2000" dirty="0"/>
            </a:br>
            <a:r>
              <a:rPr lang="en-US" altLang="ja-JP" sz="2000" dirty="0"/>
              <a:t>(For example: log, linear, inverse-log)</a:t>
            </a:r>
            <a:endParaRPr kumimoji="1"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4AABE6-6F3F-7746-D8C9-BC7EB89D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67" y="1358198"/>
            <a:ext cx="2606154" cy="23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1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&gt; 0V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easy to conduct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5183D1CF-0807-B0D3-87AF-E4E0CCA3D64F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07404C-153A-2E6E-713F-0026BA737050}"/>
              </a:ext>
            </a:extLst>
          </p:cNvPr>
          <p:cNvSpPr txBox="1"/>
          <p:nvPr/>
        </p:nvSpPr>
        <p:spPr>
          <a:xfrm>
            <a:off x="203198" y="5763375"/>
            <a:ext cx="982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When </a:t>
            </a:r>
            <a:r>
              <a:rPr kumimoji="1" lang="en-US" altLang="ja-JP" sz="1600" dirty="0" err="1"/>
              <a:t>Vb</a:t>
            </a:r>
            <a:r>
              <a:rPr kumimoji="1" lang="en-US" altLang="ja-JP" sz="1600" dirty="0"/>
              <a:t> &gt; 0, the depletion layer narrows</a:t>
            </a:r>
          </a:p>
          <a:p>
            <a:r>
              <a:rPr kumimoji="1" lang="en-US" altLang="ja-JP" sz="1600" dirty="0"/>
              <a:t>→ Inversion layer becomes easier to form (Vth decreases) and thicker (on-resistance decreases)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BAEEB528-9116-D3DA-9C5D-A5412180C799}"/>
              </a:ext>
            </a:extLst>
          </p:cNvPr>
          <p:cNvSpPr/>
          <p:nvPr/>
        </p:nvSpPr>
        <p:spPr>
          <a:xfrm rot="10800000">
            <a:off x="5910136" y="3941474"/>
            <a:ext cx="365969" cy="8493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64389B3-B28F-F28A-9A8B-9DC5AB6CF2D5}"/>
              </a:ext>
            </a:extLst>
          </p:cNvPr>
          <p:cNvSpPr txBox="1"/>
          <p:nvPr/>
        </p:nvSpPr>
        <p:spPr>
          <a:xfrm>
            <a:off x="5298212" y="1564661"/>
            <a:ext cx="22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E3A079-F609-FAE3-1889-EF1E2CCE4E87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EA6AD6-3BB9-7F9F-E674-44274F4E1622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3860779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5268E-02C8-4618-C619-A4EAB31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effect in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3416F5-E465-A4A7-2766-375965EF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C5E1AC-17C6-1E86-74C2-B97ECB61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07816D-929A-6384-BBBF-1F12F6B3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9" y="1247470"/>
            <a:ext cx="5048955" cy="4363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/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𝑻𝑯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/>
              <p:nvPr/>
            </p:nvSpPr>
            <p:spPr>
              <a:xfrm>
                <a:off x="6832445" y="5686824"/>
                <a:ext cx="51169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45" y="5686824"/>
                <a:ext cx="51169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D396D4F8-0BC8-C021-994F-DFEF5194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448" y="1247470"/>
            <a:ext cx="5116935" cy="436305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45B3F2-9C06-F620-3054-16881F8CD6EA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trbench_body.sch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8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7E310-A569-90E1-6749-8AB8195E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5CCA0-85C2-7315-3C59-48B5094C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4BAA38-941A-01BB-20A5-B605487A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DF6DB4-9E26-AA57-F5C6-ED2A4C3C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5BCE73B-E3C0-FEC5-F365-E9B37D69730E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FF1F0B6-1086-8524-79CF-D66A887ECAB4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CD97902E-C095-D19E-8E20-6720A84BDC0F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6320255-4294-CC8D-1C7B-F31576740F90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9ED6353-2C12-9872-D98B-AB719CAF07FE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31B6AA59-9BF1-586A-4E0E-B527881D2ED4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6E6228-D141-1AFA-8ABE-996FD0E1D060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B49F04-A252-F30F-63AD-0049F87BB4B7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2F99F4-129A-7F06-22F2-E78533EF3BBF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0B2779-DB87-1AFB-65A5-BB0BF4558F7E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9310EA3-CDAF-0D9E-2F25-E3341E464597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CA1F68-0EDD-291D-6442-F616015656FC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FE9B2C2-26A6-CDC4-A81A-E8AF9B70A21F}"/>
              </a:ext>
            </a:extLst>
          </p:cNvPr>
          <p:cNvSpPr txBox="1"/>
          <p:nvPr/>
        </p:nvSpPr>
        <p:spPr>
          <a:xfrm>
            <a:off x="2089411" y="1251695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8AB4341-66BD-E94B-2C43-B03488A06AFE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6CCC7D24-FAEB-F73F-328F-8224566E5675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AF0BB03-33AF-F21B-9A6C-E2C21C136F73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F2B1C2E2-19D7-FDBE-2F81-657621D931CE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B2D2D67-E9B0-D103-703C-1DDC9D40B522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A5C5B03-356B-AA0D-6894-305529E15FD0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F626B680-F706-0355-7CD9-0F5E5EE3A4F1}"/>
              </a:ext>
            </a:extLst>
          </p:cNvPr>
          <p:cNvSpPr/>
          <p:nvPr/>
        </p:nvSpPr>
        <p:spPr>
          <a:xfrm>
            <a:off x="9963616" y="3720085"/>
            <a:ext cx="1031009" cy="70787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670180B-B2A0-D705-557B-A8C8E1804BF1}"/>
              </a:ext>
            </a:extLst>
          </p:cNvPr>
          <p:cNvSpPr/>
          <p:nvPr/>
        </p:nvSpPr>
        <p:spPr>
          <a:xfrm>
            <a:off x="9963616" y="3605566"/>
            <a:ext cx="1025061" cy="1301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2B90139-0454-5398-3614-6C5B3CB2C9E9}"/>
              </a:ext>
            </a:extLst>
          </p:cNvPr>
          <p:cNvCxnSpPr>
            <a:cxnSpLocks/>
          </p:cNvCxnSpPr>
          <p:nvPr/>
        </p:nvCxnSpPr>
        <p:spPr>
          <a:xfrm>
            <a:off x="10474859" y="2958139"/>
            <a:ext cx="0" cy="2275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0885234-4CD0-39CF-704B-3987CE420BB8}"/>
              </a:ext>
            </a:extLst>
          </p:cNvPr>
          <p:cNvCxnSpPr>
            <a:cxnSpLocks/>
          </p:cNvCxnSpPr>
          <p:nvPr/>
        </p:nvCxnSpPr>
        <p:spPr>
          <a:xfrm>
            <a:off x="8932710" y="4160340"/>
            <a:ext cx="8088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942E5F2-A63F-1EB0-5516-10B26317E1B7}"/>
              </a:ext>
            </a:extLst>
          </p:cNvPr>
          <p:cNvSpPr/>
          <p:nvPr/>
        </p:nvSpPr>
        <p:spPr>
          <a:xfrm>
            <a:off x="7648575" y="3152775"/>
            <a:ext cx="1093643" cy="210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1079D-D051-E6CD-3C86-E1576E2BE454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&gt;&gt; 0V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902E56C-E380-DEFC-AFD3-7AB167A88327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F30FB44-17C3-214A-D426-F184A8327564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C9BBF87-47CA-78BE-B2DC-3AFD92E21C54}"/>
              </a:ext>
            </a:extLst>
          </p:cNvPr>
          <p:cNvSpPr txBox="1"/>
          <p:nvPr/>
        </p:nvSpPr>
        <p:spPr>
          <a:xfrm>
            <a:off x="5439060" y="5532814"/>
            <a:ext cx="6732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Current conducts from B to S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4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24FED1-C5A9-0DB3-7775-7B24C611F822}"/>
              </a:ext>
            </a:extLst>
          </p:cNvPr>
          <p:cNvSpPr txBox="1"/>
          <p:nvPr/>
        </p:nvSpPr>
        <p:spPr>
          <a:xfrm>
            <a:off x="2089411" y="1251695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5183D1CF-0807-B0D3-87AF-E4E0CCA3D64F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81B8B875-316B-5AB8-AF30-1B22CFB35A24}"/>
              </a:ext>
            </a:extLst>
          </p:cNvPr>
          <p:cNvSpPr/>
          <p:nvPr/>
        </p:nvSpPr>
        <p:spPr>
          <a:xfrm>
            <a:off x="9963616" y="3720085"/>
            <a:ext cx="1031009" cy="70787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00B69AA-1F0B-E5FC-EEC6-67925A999677}"/>
              </a:ext>
            </a:extLst>
          </p:cNvPr>
          <p:cNvSpPr/>
          <p:nvPr/>
        </p:nvSpPr>
        <p:spPr>
          <a:xfrm>
            <a:off x="9963616" y="3605566"/>
            <a:ext cx="1025061" cy="1301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DEEA268-5BC7-D7F1-E6DD-7F82B7FD1212}"/>
              </a:ext>
            </a:extLst>
          </p:cNvPr>
          <p:cNvCxnSpPr>
            <a:cxnSpLocks/>
          </p:cNvCxnSpPr>
          <p:nvPr/>
        </p:nvCxnSpPr>
        <p:spPr>
          <a:xfrm>
            <a:off x="10474859" y="2958139"/>
            <a:ext cx="0" cy="2275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E8233572-689D-1C89-F8D5-EE0D3E1D7855}"/>
              </a:ext>
            </a:extLst>
          </p:cNvPr>
          <p:cNvCxnSpPr>
            <a:cxnSpLocks/>
          </p:cNvCxnSpPr>
          <p:nvPr/>
        </p:nvCxnSpPr>
        <p:spPr>
          <a:xfrm>
            <a:off x="8932710" y="4160340"/>
            <a:ext cx="8088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3FCE5E7-7435-172B-BA5A-ACCF203DCA2C}"/>
              </a:ext>
            </a:extLst>
          </p:cNvPr>
          <p:cNvSpPr/>
          <p:nvPr/>
        </p:nvSpPr>
        <p:spPr>
          <a:xfrm>
            <a:off x="7648575" y="3152775"/>
            <a:ext cx="1093643" cy="210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A24EA6D-53D4-A86A-E5B7-5EF8D89D9961}"/>
              </a:ext>
            </a:extLst>
          </p:cNvPr>
          <p:cNvCxnSpPr>
            <a:cxnSpLocks/>
          </p:cNvCxnSpPr>
          <p:nvPr/>
        </p:nvCxnSpPr>
        <p:spPr>
          <a:xfrm flipV="1">
            <a:off x="7787851" y="3400998"/>
            <a:ext cx="0" cy="1678709"/>
          </a:xfrm>
          <a:prstGeom prst="straightConnector1">
            <a:avLst/>
          </a:prstGeom>
          <a:ln w="130175">
            <a:solidFill>
              <a:srgbClr val="BC14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E70095B-9FFA-6991-623B-C9A8909EB112}"/>
              </a:ext>
            </a:extLst>
          </p:cNvPr>
          <p:cNvCxnSpPr>
            <a:cxnSpLocks/>
          </p:cNvCxnSpPr>
          <p:nvPr/>
        </p:nvCxnSpPr>
        <p:spPr>
          <a:xfrm flipV="1">
            <a:off x="4653700" y="3597486"/>
            <a:ext cx="2884596" cy="1587"/>
          </a:xfrm>
          <a:prstGeom prst="straightConnector1">
            <a:avLst/>
          </a:prstGeom>
          <a:ln w="38100">
            <a:solidFill>
              <a:srgbClr val="BC14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7DCFA9-2BF0-ED86-DD0C-FE84D5FE6A83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1.8V</a:t>
            </a:r>
            <a:endParaRPr kumimoji="1" lang="ja-JP" altLang="en-US" sz="40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F1E69A-A9F0-B64B-CEB2-8D4F53BAA3E6}"/>
              </a:ext>
            </a:extLst>
          </p:cNvPr>
          <p:cNvSpPr txBox="1"/>
          <p:nvPr/>
        </p:nvSpPr>
        <p:spPr>
          <a:xfrm>
            <a:off x="678577" y="2213766"/>
            <a:ext cx="204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D=1.8V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AC927A0-5006-F11A-B333-5E6FE6472325}"/>
                  </a:ext>
                </a:extLst>
              </p:cNvPr>
              <p:cNvSpPr txBox="1"/>
              <p:nvPr/>
            </p:nvSpPr>
            <p:spPr>
              <a:xfrm>
                <a:off x="252019" y="5395945"/>
                <a:ext cx="40413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kumimoji="1" lang="en-US" altLang="ja-JP" b="0" dirty="0">
                    <a:solidFill>
                      <a:srgbClr val="FF0000"/>
                    </a:solidFill>
                  </a:rPr>
                  <a:t>If drain and body are shorted, </a:t>
                </a:r>
                <a:br>
                  <a:rPr kumimoji="1" lang="en-US" altLang="ja-JP" b="0" dirty="0">
                    <a:solidFill>
                      <a:srgbClr val="FF0000"/>
                    </a:solidFill>
                  </a:rPr>
                </a:br>
                <a:r>
                  <a:rPr kumimoji="1" lang="en-US" altLang="ja-JP" b="0" dirty="0">
                    <a:solidFill>
                      <a:srgbClr val="FF0000"/>
                    </a:solidFill>
                  </a:rPr>
                  <a:t>it will not function as a transistor.</a:t>
                </a:r>
                <a:br>
                  <a:rPr kumimoji="1" lang="en-US" altLang="ja-JP" b="0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AC927A0-5006-F11A-B333-5E6FE647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9" y="5395945"/>
                <a:ext cx="4041308" cy="923330"/>
              </a:xfrm>
              <a:prstGeom prst="rect">
                <a:avLst/>
              </a:prstGeom>
              <a:blipFill>
                <a:blip r:embed="rId3"/>
                <a:stretch>
                  <a:fillRect l="-1207" t="-2632" b="-59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F3311-C63E-8E73-0E1C-68235ADDDD46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2498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5268E-02C8-4618-C619-A4EAB31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effect in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3416F5-E465-A4A7-2766-375965EF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C5E1AC-17C6-1E86-74C2-B97ECB61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07816D-929A-6384-BBBF-1F12F6B3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9" y="1247470"/>
            <a:ext cx="5048955" cy="436305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E2659F8-50F2-D3FF-3961-CEB5BB8F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93" y="1247470"/>
            <a:ext cx="5249008" cy="4372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/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𝑻𝑯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/>
              <p:nvPr/>
            </p:nvSpPr>
            <p:spPr>
              <a:xfrm>
                <a:off x="6632393" y="5686824"/>
                <a:ext cx="524900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ja-JP" sz="28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93" y="5686824"/>
                <a:ext cx="524900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F959DB7-1EE4-61A1-4CA8-8F9E66EA2860}"/>
              </a:ext>
            </a:extLst>
          </p:cNvPr>
          <p:cNvCxnSpPr/>
          <p:nvPr/>
        </p:nvCxnSpPr>
        <p:spPr>
          <a:xfrm>
            <a:off x="3927108" y="4032985"/>
            <a:ext cx="0" cy="693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ADAB8CC-4D24-70AB-4418-3B98A7CD61DA}"/>
              </a:ext>
            </a:extLst>
          </p:cNvPr>
          <p:cNvCxnSpPr>
            <a:cxnSpLocks/>
          </p:cNvCxnSpPr>
          <p:nvPr/>
        </p:nvCxnSpPr>
        <p:spPr>
          <a:xfrm flipV="1">
            <a:off x="10412470" y="1626669"/>
            <a:ext cx="0" cy="1109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48DF43-7DCE-C731-5EFC-35F0CC1E9846}"/>
              </a:ext>
            </a:extLst>
          </p:cNvPr>
          <p:cNvSpPr txBox="1"/>
          <p:nvPr/>
        </p:nvSpPr>
        <p:spPr>
          <a:xfrm>
            <a:off x="3155370" y="3320716"/>
            <a:ext cx="22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Vth of body diode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2DB347-A2A7-9B58-A2ED-B31D62AA39B7}"/>
              </a:ext>
            </a:extLst>
          </p:cNvPr>
          <p:cNvSpPr txBox="1"/>
          <p:nvPr/>
        </p:nvSpPr>
        <p:spPr>
          <a:xfrm>
            <a:off x="9406630" y="2761237"/>
            <a:ext cx="22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Vth of body diode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029A7D6-527A-F780-896F-CF8C03263F86}"/>
                  </a:ext>
                </a:extLst>
              </p:cNvPr>
              <p:cNvSpPr txBox="1"/>
              <p:nvPr/>
            </p:nvSpPr>
            <p:spPr>
              <a:xfrm>
                <a:off x="7475744" y="1613100"/>
                <a:ext cx="1857673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kumimoji="1" lang="en-US" altLang="ja-JP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𝐃𝐒</m:t>
                          </m:r>
                        </m:sub>
                      </m:sSub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𝟔𝟐𝐦𝐀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029A7D6-527A-F780-896F-CF8C0326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44" y="1613100"/>
                <a:ext cx="18576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E2613B-4950-5615-7F26-C94B83C8524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trbench_body.sch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145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E2DCF2-DA3B-B3F2-F41F-248D0173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apply bias voltage to the body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9237A0-481A-0948-5634-FC72C27A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3500D6-87B1-E63C-C0AF-780018C3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C62E28-023A-7575-7748-AE5647425E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Since the transistor will conduct and fail if the biasing of body diode exceeds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,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Bias voltage is applied as long as it does not exceed that value.</a:t>
                </a:r>
              </a:p>
              <a:p>
                <a:r>
                  <a:rPr kumimoji="1" lang="en-US" altLang="ja-JP" sz="2000" dirty="0"/>
                  <a:t>Triple well is required to bias body in </a:t>
                </a:r>
                <a:r>
                  <a:rPr kumimoji="1" lang="en-US" altLang="ja-JP" sz="2000" dirty="0" err="1"/>
                  <a:t>nMOS</a:t>
                </a:r>
                <a:r>
                  <a:rPr kumimoji="1" lang="en-US" altLang="ja-JP" sz="2000" dirty="0"/>
                  <a:t>.</a:t>
                </a:r>
              </a:p>
              <a:p>
                <a:pPr lvl="1"/>
                <a:r>
                  <a:rPr lang="en-US" altLang="ja-JP" sz="2000" dirty="0"/>
                  <a:t>More complicated to draw and larger area than double well.</a:t>
                </a:r>
              </a:p>
              <a:p>
                <a:pPr lvl="1"/>
                <a:r>
                  <a:rPr lang="en-US" altLang="ja-JP" sz="2000" dirty="0"/>
                  <a:t>Triple-well is disadvantageous in logic circuits. </a:t>
                </a:r>
                <a:br>
                  <a:rPr lang="en-US" altLang="ja-JP" sz="2000" dirty="0"/>
                </a:br>
                <a:r>
                  <a:rPr lang="en-US" altLang="ja-JP" sz="2000" dirty="0"/>
                  <a:t>The larger the area, the lower the density.</a:t>
                </a:r>
              </a:p>
              <a:p>
                <a:r>
                  <a:rPr lang="en-US" altLang="ja-JP" sz="2000" dirty="0"/>
                  <a:t>Double well is recommended if there is no preference </a:t>
                </a:r>
                <a:br>
                  <a:rPr lang="en-US" altLang="ja-JP" sz="2000" dirty="0"/>
                </a:br>
                <a:r>
                  <a:rPr lang="en-US" altLang="ja-JP" sz="2000" dirty="0"/>
                  <a:t>since it is disadvantageous in terms of integration density.</a:t>
                </a:r>
              </a:p>
              <a:p>
                <a:r>
                  <a:rPr kumimoji="1" lang="en-US" altLang="ja-JP" sz="2000" dirty="0"/>
                  <a:t>Connect the body of PMOS to VDD and the body of NMOS to GND (VSS, ±0V)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C62E28-023A-7575-7748-AE5647425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9620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72E329-3773-5026-47A6-B771F3F1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Example: 2-input NAND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FC6173-E792-D6F4-CEBA-6C9C3A59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405B91-D4F0-5350-61F2-1AFB031F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A17AA1C-497F-B585-0698-1CF08A7F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363" y="1423247"/>
            <a:ext cx="8051272" cy="5032045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4FA275-031B-8AA4-D413-AD0B75F45A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955458" y="3740926"/>
            <a:ext cx="686732" cy="6434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2BC15A-AD6E-E8B5-CF72-37076EF3C48C}"/>
              </a:ext>
            </a:extLst>
          </p:cNvPr>
          <p:cNvSpPr txBox="1"/>
          <p:nvPr/>
        </p:nvSpPr>
        <p:spPr>
          <a:xfrm>
            <a:off x="9444946" y="3448538"/>
            <a:ext cx="23122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M6_B 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≠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M8_B = GND</a:t>
            </a:r>
            <a:r>
              <a:rPr kumimoji="1" lang="ja-JP" altLang="en-US" sz="1600" dirty="0"/>
              <a:t> </a:t>
            </a:r>
            <a:br>
              <a:rPr kumimoji="1" lang="en-US" altLang="ja-JP" sz="1600" dirty="0"/>
            </a:br>
            <a:r>
              <a:rPr kumimoji="1" lang="en-US" altLang="ja-JP" sz="1600" dirty="0"/>
              <a:t>M6 must be triple well</a:t>
            </a:r>
            <a:endParaRPr kumimoji="1" lang="ja-JP" altLang="en-US" sz="16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4D1DA2A-3953-CF7F-3E91-251BB88956D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790039" y="3740926"/>
            <a:ext cx="654907" cy="6434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3F4053-CFBB-466B-46BF-611BAF8127AC}"/>
              </a:ext>
            </a:extLst>
          </p:cNvPr>
          <p:cNvSpPr txBox="1"/>
          <p:nvPr/>
        </p:nvSpPr>
        <p:spPr>
          <a:xfrm>
            <a:off x="5642190" y="3448538"/>
            <a:ext cx="24711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M2_B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= M4_B = GND</a:t>
            </a:r>
            <a:br>
              <a:rPr kumimoji="1" lang="en-US" altLang="ja-JP" sz="1600" dirty="0"/>
            </a:br>
            <a:r>
              <a:rPr kumimoji="1" lang="en-US" altLang="ja-JP" sz="1600" dirty="0"/>
              <a:t>M2 can be double well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8466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CB8143AF-7296-306E-2ACC-4AC8F4CBE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60" y="2349642"/>
            <a:ext cx="5809673" cy="2967644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Pch</a:t>
            </a:r>
            <a:r>
              <a:rPr lang="en-US" altLang="ja-JP" dirty="0"/>
              <a:t>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6553200" y="231238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Polysilicon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1C834DC-EF07-00A2-504F-70A303B06422}"/>
              </a:ext>
            </a:extLst>
          </p:cNvPr>
          <p:cNvSpPr txBox="1"/>
          <p:nvPr/>
        </p:nvSpPr>
        <p:spPr>
          <a:xfrm>
            <a:off x="6553200" y="4210613"/>
            <a:ext cx="54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6D8B90-0563-9C11-534F-A3A373C6C6E6}"/>
              </a:ext>
            </a:extLst>
          </p:cNvPr>
          <p:cNvSpPr txBox="1"/>
          <p:nvPr/>
        </p:nvSpPr>
        <p:spPr>
          <a:xfrm>
            <a:off x="6553200" y="3537852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N-well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A644F88-345C-E0E1-8192-200B20D71661}"/>
              </a:ext>
            </a:extLst>
          </p:cNvPr>
          <p:cNvCxnSpPr>
            <a:cxnSpLocks/>
          </p:cNvCxnSpPr>
          <p:nvPr/>
        </p:nvCxnSpPr>
        <p:spPr>
          <a:xfrm flipH="1">
            <a:off x="5391150" y="3324225"/>
            <a:ext cx="1162050" cy="3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4DC78C0-549E-D76B-9A09-3C7F45DB6DC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05200" y="2497046"/>
            <a:ext cx="3048000" cy="35815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BFAE6B5-2EF9-B182-DF2A-0096C4530C6B}"/>
              </a:ext>
            </a:extLst>
          </p:cNvPr>
          <p:cNvSpPr txBox="1"/>
          <p:nvPr/>
        </p:nvSpPr>
        <p:spPr>
          <a:xfrm>
            <a:off x="1814221" y="1495430"/>
            <a:ext cx="3019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P+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0F1F37C-B847-7E32-7B93-E9FD72BAD5BC}"/>
              </a:ext>
            </a:extLst>
          </p:cNvPr>
          <p:cNvCxnSpPr>
            <a:stCxn id="24" idx="2"/>
          </p:cNvCxnSpPr>
          <p:nvPr/>
        </p:nvCxnSpPr>
        <p:spPr>
          <a:xfrm flipH="1">
            <a:off x="1714500" y="1864762"/>
            <a:ext cx="1609434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370A9E4-AA3C-C812-EFD7-B10D0D82B90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23934" y="1864762"/>
            <a:ext cx="1609433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AA18D4D-A898-1AC9-4CDE-5A17DA4B163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505200" y="3722518"/>
            <a:ext cx="3048000" cy="26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E67D95E-686D-1E04-3C93-DB285A89A8D3}"/>
              </a:ext>
            </a:extLst>
          </p:cNvPr>
          <p:cNvSpPr txBox="1"/>
          <p:nvPr/>
        </p:nvSpPr>
        <p:spPr>
          <a:xfrm>
            <a:off x="6553200" y="2844961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Oxide insulating layer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BF37FFA-7BBA-78C2-907F-B7CE896C210F}"/>
              </a:ext>
            </a:extLst>
          </p:cNvPr>
          <p:cNvCxnSpPr>
            <a:cxnSpLocks/>
          </p:cNvCxnSpPr>
          <p:nvPr/>
        </p:nvCxnSpPr>
        <p:spPr>
          <a:xfrm flipH="1">
            <a:off x="5743575" y="3057330"/>
            <a:ext cx="80962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8438C44-16D0-D535-490F-3531A2A7B7AA}"/>
              </a:ext>
            </a:extLst>
          </p:cNvPr>
          <p:cNvCxnSpPr>
            <a:cxnSpLocks/>
          </p:cNvCxnSpPr>
          <p:nvPr/>
        </p:nvCxnSpPr>
        <p:spPr>
          <a:xfrm flipH="1">
            <a:off x="5638801" y="1946323"/>
            <a:ext cx="904000" cy="5327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F9CA7E-1C8C-4D9D-8642-F191A16404CC}"/>
              </a:ext>
            </a:extLst>
          </p:cNvPr>
          <p:cNvSpPr txBox="1"/>
          <p:nvPr/>
        </p:nvSpPr>
        <p:spPr>
          <a:xfrm>
            <a:off x="6542801" y="160194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Pshophorus</a:t>
            </a:r>
            <a:r>
              <a:rPr lang="en-US" altLang="ja-JP" dirty="0"/>
              <a:t>-Silicate Glass; </a:t>
            </a:r>
            <a:br>
              <a:rPr lang="en-US" altLang="ja-JP" dirty="0"/>
            </a:br>
            <a:r>
              <a:rPr lang="en-US" altLang="ja-JP" dirty="0"/>
              <a:t>Insulators to fill in between layers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DD5FE38-D536-3A3E-50B2-17DA397D5C31}"/>
              </a:ext>
            </a:extLst>
          </p:cNvPr>
          <p:cNvSpPr txBox="1"/>
          <p:nvPr/>
        </p:nvSpPr>
        <p:spPr>
          <a:xfrm>
            <a:off x="6553200" y="4718838"/>
            <a:ext cx="49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6366D6-72AB-8D0B-0354-DF07B2D0FFD9}"/>
              </a:ext>
            </a:extLst>
          </p:cNvPr>
          <p:cNvSpPr txBox="1"/>
          <p:nvPr/>
        </p:nvSpPr>
        <p:spPr>
          <a:xfrm>
            <a:off x="6553200" y="3143125"/>
            <a:ext cx="531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Shallow Trench Isolation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3425D-C6AC-C806-688E-3D6C26A072A2}"/>
              </a:ext>
            </a:extLst>
          </p:cNvPr>
          <p:cNvSpPr txBox="1"/>
          <p:nvPr/>
        </p:nvSpPr>
        <p:spPr>
          <a:xfrm>
            <a:off x="8186874" y="3520230"/>
            <a:ext cx="400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STI avoids leakage current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Improve withstand voltage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Avoid latch-up (occurs in PNPN)</a:t>
            </a:r>
          </a:p>
        </p:txBody>
      </p:sp>
    </p:spTree>
    <p:extLst>
      <p:ext uri="{BB962C8B-B14F-4D97-AF65-F5344CB8AC3E}">
        <p14:creationId xmlns:p14="http://schemas.microsoft.com/office/powerpoint/2010/main" val="596500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9C0DE7-E57F-4BAE-61EE-0210568F9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901" y="3294603"/>
            <a:ext cx="5809673" cy="2967644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Pch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D177C88-9ECE-CEA4-D5F1-23E366C7E9FC}"/>
              </a:ext>
            </a:extLst>
          </p:cNvPr>
          <p:cNvCxnSpPr>
            <a:cxnSpLocks/>
          </p:cNvCxnSpPr>
          <p:nvPr/>
        </p:nvCxnSpPr>
        <p:spPr>
          <a:xfrm>
            <a:off x="1638578" y="3997286"/>
            <a:ext cx="325045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C68F19-45F7-946D-58F1-1027323F3CB9}"/>
              </a:ext>
            </a:extLst>
          </p:cNvPr>
          <p:cNvCxnSpPr/>
          <p:nvPr/>
        </p:nvCxnSpPr>
        <p:spPr>
          <a:xfrm>
            <a:off x="2290951" y="3693220"/>
            <a:ext cx="19335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9B9988-6BA8-3493-6405-BEBF69C10100}"/>
              </a:ext>
            </a:extLst>
          </p:cNvPr>
          <p:cNvSpPr txBox="1"/>
          <p:nvPr/>
        </p:nvSpPr>
        <p:spPr>
          <a:xfrm>
            <a:off x="2182095" y="3272282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poly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1D1261-316F-5052-732E-EA2C390C37FF}"/>
              </a:ext>
            </a:extLst>
          </p:cNvPr>
          <p:cNvSpPr txBox="1"/>
          <p:nvPr/>
        </p:nvSpPr>
        <p:spPr>
          <a:xfrm>
            <a:off x="4484173" y="3543913"/>
            <a:ext cx="259334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diff (diffusion)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469C87-2DA2-F62A-5444-3F38CB6E7A64}"/>
              </a:ext>
            </a:extLst>
          </p:cNvPr>
          <p:cNvCxnSpPr>
            <a:cxnSpLocks/>
          </p:cNvCxnSpPr>
          <p:nvPr/>
        </p:nvCxnSpPr>
        <p:spPr>
          <a:xfrm>
            <a:off x="1561350" y="4124968"/>
            <a:ext cx="3392771" cy="0"/>
          </a:xfrm>
          <a:prstGeom prst="straightConnector1">
            <a:avLst/>
          </a:prstGeom>
          <a:ln w="38100">
            <a:solidFill>
              <a:srgbClr val="BC14B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63E5594-FCC7-6006-C530-6501C3C031B1}"/>
              </a:ext>
            </a:extLst>
          </p:cNvPr>
          <p:cNvSpPr txBox="1"/>
          <p:nvPr/>
        </p:nvSpPr>
        <p:spPr>
          <a:xfrm>
            <a:off x="2181412" y="4144064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BC14BC"/>
                </a:solidFill>
              </a:rPr>
              <a:t>psdm</a:t>
            </a:r>
            <a:r>
              <a:rPr kumimoji="1" lang="en-US" altLang="ja-JP" dirty="0">
                <a:solidFill>
                  <a:srgbClr val="BC14BC"/>
                </a:solidFill>
              </a:rPr>
              <a:t> (n+)</a:t>
            </a:r>
            <a:endParaRPr kumimoji="1" lang="ja-JP" altLang="en-US" dirty="0">
              <a:solidFill>
                <a:srgbClr val="BC14BC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0760FA-8200-C5ED-AB70-C3B43B7C8DFE}"/>
              </a:ext>
            </a:extLst>
          </p:cNvPr>
          <p:cNvSpPr txBox="1"/>
          <p:nvPr/>
        </p:nvSpPr>
        <p:spPr>
          <a:xfrm>
            <a:off x="353583" y="1326441"/>
            <a:ext cx="7876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nwell</a:t>
            </a:r>
            <a:r>
              <a:rPr kumimoji="1" lang="en-US" altLang="ja-JP" dirty="0"/>
              <a:t>		N-well</a:t>
            </a:r>
          </a:p>
          <a:p>
            <a:r>
              <a:rPr kumimoji="1" lang="en-US" altLang="ja-JP" dirty="0"/>
              <a:t>diff</a:t>
            </a:r>
            <a:r>
              <a:rPr kumimoji="1" lang="ja-JP" altLang="en-US" dirty="0"/>
              <a:t> </a:t>
            </a:r>
            <a:r>
              <a:rPr kumimoji="1" lang="en-US" altLang="ja-JP" dirty="0"/>
              <a:t>/ active	D</a:t>
            </a:r>
            <a:r>
              <a:rPr kumimoji="1" lang="en-US" altLang="ja-JP" sz="1800" dirty="0"/>
              <a:t>iffusion layer of different polarity from well or substrate </a:t>
            </a:r>
          </a:p>
          <a:p>
            <a:r>
              <a:rPr kumimoji="1" lang="en-US" altLang="ja-JP" dirty="0" err="1"/>
              <a:t>psdm</a:t>
            </a:r>
            <a:r>
              <a:rPr kumimoji="1" lang="en-US" altLang="ja-JP" dirty="0"/>
              <a:t>		P+ implant</a:t>
            </a:r>
          </a:p>
          <a:p>
            <a:r>
              <a:rPr kumimoji="1" lang="en-US" altLang="ja-JP" dirty="0"/>
              <a:t>poly		Polysilicon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dnwell</a:t>
            </a:r>
            <a:r>
              <a:rPr kumimoji="1" lang="en-US" altLang="ja-JP" dirty="0"/>
              <a:t> is not drawn by default. (not necessary even for triple well)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1AAC3A-D057-340A-6DE4-9250E583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247" y="1158862"/>
            <a:ext cx="3044182" cy="42714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029AD21-8936-4630-72F8-4A132648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465" y="5456251"/>
            <a:ext cx="2701745" cy="1088472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7F69430-9D8D-6C03-768A-B6414D3F0704}"/>
              </a:ext>
            </a:extLst>
          </p:cNvPr>
          <p:cNvCxnSpPr>
            <a:cxnSpLocks/>
          </p:cNvCxnSpPr>
          <p:nvPr/>
        </p:nvCxnSpPr>
        <p:spPr>
          <a:xfrm>
            <a:off x="352901" y="5150440"/>
            <a:ext cx="580967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A2715A4-2801-9637-0EEF-B0EEF67B612C}"/>
              </a:ext>
            </a:extLst>
          </p:cNvPr>
          <p:cNvSpPr txBox="1"/>
          <p:nvPr/>
        </p:nvSpPr>
        <p:spPr>
          <a:xfrm>
            <a:off x="2181411" y="4745537"/>
            <a:ext cx="215265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accent1"/>
                </a:solidFill>
              </a:rPr>
              <a:t>nwell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161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7" y="2312380"/>
            <a:ext cx="5809674" cy="300490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6553200" y="231238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Polysilicon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6D8B90-0563-9C11-534F-A3A373C6C6E6}"/>
              </a:ext>
            </a:extLst>
          </p:cNvPr>
          <p:cNvSpPr txBox="1"/>
          <p:nvPr/>
        </p:nvSpPr>
        <p:spPr>
          <a:xfrm>
            <a:off x="6553200" y="3534563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P-well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A644F88-345C-E0E1-8192-200B20D71661}"/>
              </a:ext>
            </a:extLst>
          </p:cNvPr>
          <p:cNvCxnSpPr>
            <a:cxnSpLocks/>
          </p:cNvCxnSpPr>
          <p:nvPr/>
        </p:nvCxnSpPr>
        <p:spPr>
          <a:xfrm flipH="1">
            <a:off x="5391150" y="3324225"/>
            <a:ext cx="1162050" cy="3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BF1320-4C13-97E1-6E68-C3FE26722AC9}"/>
              </a:ext>
            </a:extLst>
          </p:cNvPr>
          <p:cNvSpPr txBox="1"/>
          <p:nvPr/>
        </p:nvSpPr>
        <p:spPr>
          <a:xfrm>
            <a:off x="6553200" y="3143125"/>
            <a:ext cx="531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Shallow Trench Isolation</a:t>
            </a:r>
            <a:endParaRPr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4DC78C0-549E-D76B-9A09-3C7F45DB6DC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05200" y="2497046"/>
            <a:ext cx="3048000" cy="35815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BFAE6B5-2EF9-B182-DF2A-0096C4530C6B}"/>
              </a:ext>
            </a:extLst>
          </p:cNvPr>
          <p:cNvSpPr txBox="1"/>
          <p:nvPr/>
        </p:nvSpPr>
        <p:spPr>
          <a:xfrm>
            <a:off x="1814221" y="1495430"/>
            <a:ext cx="3019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N+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0F1F37C-B847-7E32-7B93-E9FD72BAD5BC}"/>
              </a:ext>
            </a:extLst>
          </p:cNvPr>
          <p:cNvCxnSpPr>
            <a:stCxn id="24" idx="2"/>
          </p:cNvCxnSpPr>
          <p:nvPr/>
        </p:nvCxnSpPr>
        <p:spPr>
          <a:xfrm flipH="1">
            <a:off x="1714500" y="1864762"/>
            <a:ext cx="1609434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370A9E4-AA3C-C812-EFD7-B10D0D82B90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23934" y="1864762"/>
            <a:ext cx="1609433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AA18D4D-A898-1AC9-4CDE-5A17DA4B1636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3596640"/>
            <a:ext cx="2923369" cy="1225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D7E8072-16D6-F7DA-337C-0D5BF6D9CF2B}"/>
              </a:ext>
            </a:extLst>
          </p:cNvPr>
          <p:cNvCxnSpPr>
            <a:cxnSpLocks/>
          </p:cNvCxnSpPr>
          <p:nvPr/>
        </p:nvCxnSpPr>
        <p:spPr>
          <a:xfrm flipH="1">
            <a:off x="5638801" y="1946323"/>
            <a:ext cx="904000" cy="5327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0820C6-DD95-FFD7-9D74-662C8AE4F23F}"/>
              </a:ext>
            </a:extLst>
          </p:cNvPr>
          <p:cNvSpPr txBox="1"/>
          <p:nvPr/>
        </p:nvSpPr>
        <p:spPr>
          <a:xfrm>
            <a:off x="6542801" y="1619271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Pshophorus</a:t>
            </a:r>
            <a:r>
              <a:rPr lang="en-US" altLang="ja-JP" dirty="0"/>
              <a:t>-Silicate Glass; </a:t>
            </a:r>
            <a:br>
              <a:rPr lang="en-US" altLang="ja-JP" dirty="0"/>
            </a:br>
            <a:r>
              <a:rPr lang="en-US" altLang="ja-JP" dirty="0"/>
              <a:t>Insulators to fill in between layers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067AE4E-C2DF-EC19-6C53-AE2E1CCAFC4E}"/>
              </a:ext>
            </a:extLst>
          </p:cNvPr>
          <p:cNvSpPr txBox="1"/>
          <p:nvPr/>
        </p:nvSpPr>
        <p:spPr>
          <a:xfrm>
            <a:off x="6553200" y="4210613"/>
            <a:ext cx="54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BE67CC3-4EED-68D1-FA24-5CA8DA75922F}"/>
              </a:ext>
            </a:extLst>
          </p:cNvPr>
          <p:cNvSpPr txBox="1"/>
          <p:nvPr/>
        </p:nvSpPr>
        <p:spPr>
          <a:xfrm>
            <a:off x="6553200" y="4718838"/>
            <a:ext cx="49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E588A8-7091-151D-9601-B4BC2664F36F}"/>
              </a:ext>
            </a:extLst>
          </p:cNvPr>
          <p:cNvSpPr txBox="1"/>
          <p:nvPr/>
        </p:nvSpPr>
        <p:spPr>
          <a:xfrm>
            <a:off x="6553200" y="2844961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Oxide insulating layer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DA6C488-1393-85B0-8DF1-FFA5968CE4A6}"/>
              </a:ext>
            </a:extLst>
          </p:cNvPr>
          <p:cNvCxnSpPr>
            <a:cxnSpLocks/>
          </p:cNvCxnSpPr>
          <p:nvPr/>
        </p:nvCxnSpPr>
        <p:spPr>
          <a:xfrm flipH="1">
            <a:off x="5743575" y="3057330"/>
            <a:ext cx="80962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E511BC-DE80-D4DB-81F1-96CD0E74B059}"/>
              </a:ext>
            </a:extLst>
          </p:cNvPr>
          <p:cNvSpPr txBox="1"/>
          <p:nvPr/>
        </p:nvSpPr>
        <p:spPr>
          <a:xfrm>
            <a:off x="8186874" y="3520230"/>
            <a:ext cx="400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STI avoids leakage current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Improve withstand voltage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Avoid latch-up (occurs in PNPN)</a:t>
            </a:r>
          </a:p>
        </p:txBody>
      </p:sp>
    </p:spTree>
    <p:extLst>
      <p:ext uri="{BB962C8B-B14F-4D97-AF65-F5344CB8AC3E}">
        <p14:creationId xmlns:p14="http://schemas.microsoft.com/office/powerpoint/2010/main" val="3664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F9AA4E6-F89D-D082-60B9-B75427F2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88" y="1337138"/>
            <a:ext cx="2228571" cy="3152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24AB-109E-62BC-B44A-BB3D1C1C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7F9F4B-05EE-D638-141D-2E805C70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2024/12/31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3AEA3-2538-A296-7414-59B5F2FB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9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1" y="1463039"/>
                <a:ext cx="11302850" cy="526048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In MOSFET, the characteristics are based on current.</a:t>
                </a:r>
                <a:br>
                  <a:rPr lang="en-US" altLang="ja-JP" sz="2000" dirty="0"/>
                </a:br>
                <a:r>
                  <a:rPr lang="en-US" altLang="ja-JP" sz="2000" dirty="0"/>
                  <a:t>(Basically, we never think in terms of resistance.)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JP" sz="2000" dirty="0"/>
                  <a:t>Difference from potentiometer</a:t>
                </a:r>
              </a:p>
              <a:p>
                <a:pPr marL="569214" lvl="1" indent="-285750"/>
                <a:r>
                  <a:rPr lang="en-US" altLang="ja-JP" sz="2000" dirty="0"/>
                  <a:t>Turning the Gate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ja-JP" sz="2000" dirty="0"/>
                  <a:t> changes </a:t>
                </a:r>
                <a:br>
                  <a:rPr lang="en-US" altLang="ja-JP" sz="2000" dirty="0"/>
                </a:br>
                <a:r>
                  <a:rPr lang="en-US" altLang="ja-JP" sz="2000" dirty="0"/>
                  <a:t>the current between Drain and Source from </a:t>
                </a:r>
                <a:r>
                  <a:rPr lang="ja-JP" altLang="en-US" sz="2000" dirty="0"/>
                  <a:t>≒ </a:t>
                </a:r>
                <a:r>
                  <a:rPr lang="en-US" altLang="ja-JP" sz="2000" dirty="0"/>
                  <a:t>0A (</a:t>
                </a:r>
                <a:r>
                  <a:rPr lang="ja-JP" altLang="en-US" sz="2000" dirty="0"/>
                  <a:t>≒∞</a:t>
                </a:r>
                <a:r>
                  <a:rPr lang="en-US" altLang="ja-JP" sz="2000" dirty="0"/>
                  <a:t>Ω)</a:t>
                </a:r>
              </a:p>
              <a:p>
                <a:pPr marL="626364" lvl="1" indent="-342900"/>
                <a:r>
                  <a:rPr lang="en-US" altLang="ja-JP" sz="2000" dirty="0"/>
                  <a:t>Main characteristics are current curves (Drain-Source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000" dirty="0"/>
              </a:p>
              <a:p>
                <a:pPr marL="1028700" lvl="2" indent="-342900"/>
                <a:r>
                  <a:rPr lang="en-US" altLang="ja-JP" sz="2000" dirty="0"/>
                  <a:t>Minimum resistance is calculated from the current curve (on-resistance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ja-JP" altLang="en-US" sz="2000" dirty="0"/>
                  <a:t>）</a:t>
                </a:r>
                <a:endParaRPr lang="en-US" altLang="ja-JP" sz="2000" dirty="0"/>
              </a:p>
              <a:p>
                <a:pPr marL="626364" lvl="1" indent="-342900"/>
                <a:r>
                  <a:rPr lang="en-US" altLang="ja-JP" sz="2000" dirty="0"/>
                  <a:t>Characteristics of current variation is process-dependent</a:t>
                </a:r>
                <a:br>
                  <a:rPr lang="en-US" altLang="ja-JP" sz="2000" dirty="0"/>
                </a:br>
                <a:r>
                  <a:rPr lang="en-US" altLang="ja-JP" sz="2000" dirty="0"/>
                  <a:t>(Threshold voltage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000" dirty="0"/>
                  <a:t> , Transconductance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1" y="1463039"/>
                <a:ext cx="11302850" cy="5260489"/>
              </a:xfrm>
              <a:blipFill>
                <a:blip r:embed="rId3"/>
                <a:stretch>
                  <a:fillRect l="-485" t="-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2199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90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84" y="3276181"/>
            <a:ext cx="5809674" cy="2999048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D177C88-9ECE-CEA4-D5F1-23E366C7E9FC}"/>
              </a:ext>
            </a:extLst>
          </p:cNvPr>
          <p:cNvCxnSpPr>
            <a:cxnSpLocks/>
          </p:cNvCxnSpPr>
          <p:nvPr/>
        </p:nvCxnSpPr>
        <p:spPr>
          <a:xfrm>
            <a:off x="1561354" y="4013972"/>
            <a:ext cx="339277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C68F19-45F7-946D-58F1-1027323F3CB9}"/>
              </a:ext>
            </a:extLst>
          </p:cNvPr>
          <p:cNvCxnSpPr/>
          <p:nvPr/>
        </p:nvCxnSpPr>
        <p:spPr>
          <a:xfrm>
            <a:off x="2290951" y="3693220"/>
            <a:ext cx="19335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9B9988-6BA8-3493-6405-BEBF69C10100}"/>
              </a:ext>
            </a:extLst>
          </p:cNvPr>
          <p:cNvSpPr txBox="1"/>
          <p:nvPr/>
        </p:nvSpPr>
        <p:spPr>
          <a:xfrm>
            <a:off x="2182095" y="3272282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poly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1D1261-316F-5052-732E-EA2C390C37FF}"/>
              </a:ext>
            </a:extLst>
          </p:cNvPr>
          <p:cNvSpPr txBox="1"/>
          <p:nvPr/>
        </p:nvSpPr>
        <p:spPr>
          <a:xfrm>
            <a:off x="4484173" y="3543913"/>
            <a:ext cx="259334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diff (diffusion)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469C87-2DA2-F62A-5444-3F38CB6E7A64}"/>
              </a:ext>
            </a:extLst>
          </p:cNvPr>
          <p:cNvCxnSpPr>
            <a:cxnSpLocks/>
          </p:cNvCxnSpPr>
          <p:nvPr/>
        </p:nvCxnSpPr>
        <p:spPr>
          <a:xfrm>
            <a:off x="1494932" y="4101878"/>
            <a:ext cx="354950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63E5594-FCC7-6006-C530-6501C3C031B1}"/>
              </a:ext>
            </a:extLst>
          </p:cNvPr>
          <p:cNvSpPr txBox="1"/>
          <p:nvPr/>
        </p:nvSpPr>
        <p:spPr>
          <a:xfrm>
            <a:off x="2181413" y="4144064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nsdm</a:t>
            </a:r>
            <a:r>
              <a:rPr kumimoji="1" lang="en-US" altLang="ja-JP" dirty="0">
                <a:solidFill>
                  <a:srgbClr val="FF0000"/>
                </a:solidFill>
              </a:rPr>
              <a:t> (n+)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EF99A2-9E9C-0D73-372E-75A94E58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31" y="1243280"/>
            <a:ext cx="3213613" cy="433020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A172F15-32C6-B493-B6AC-28854BA5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431" y="5531119"/>
            <a:ext cx="3213613" cy="85425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0760FA-8200-C5ED-AB70-C3B43B7C8DFE}"/>
              </a:ext>
            </a:extLst>
          </p:cNvPr>
          <p:cNvSpPr txBox="1"/>
          <p:nvPr/>
        </p:nvSpPr>
        <p:spPr>
          <a:xfrm>
            <a:off x="353583" y="1326441"/>
            <a:ext cx="7989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diff</a:t>
            </a:r>
            <a:r>
              <a:rPr kumimoji="1" lang="ja-JP" altLang="en-US" dirty="0"/>
              <a:t> </a:t>
            </a:r>
            <a:r>
              <a:rPr kumimoji="1" lang="en-US" altLang="ja-JP" dirty="0"/>
              <a:t>/ active	D</a:t>
            </a:r>
            <a:r>
              <a:rPr kumimoji="1" lang="en-US" altLang="ja-JP" sz="1800" dirty="0"/>
              <a:t>iffusion layer of different polarity from well or substrate</a:t>
            </a:r>
            <a:endParaRPr kumimoji="1" lang="en-US" altLang="ja-JP" dirty="0"/>
          </a:p>
          <a:p>
            <a:r>
              <a:rPr kumimoji="1" lang="en-US" altLang="ja-JP" dirty="0" err="1"/>
              <a:t>nsdm</a:t>
            </a:r>
            <a:r>
              <a:rPr kumimoji="1" lang="en-US" altLang="ja-JP" dirty="0"/>
              <a:t>		N+ implant</a:t>
            </a:r>
          </a:p>
          <a:p>
            <a:r>
              <a:rPr kumimoji="1" lang="en-US" altLang="ja-JP" dirty="0"/>
              <a:t>poly		Polysilicon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pwell</a:t>
            </a:r>
            <a:r>
              <a:rPr kumimoji="1" lang="en-US" altLang="ja-JP" dirty="0"/>
              <a:t> and </a:t>
            </a:r>
            <a:r>
              <a:rPr kumimoji="1" lang="en-US" altLang="ja-JP" dirty="0" err="1"/>
              <a:t>dnwell</a:t>
            </a:r>
            <a:r>
              <a:rPr kumimoji="1" lang="en-US" altLang="ja-JP" dirty="0"/>
              <a:t> are not drawn by default.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81453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7" y="2318238"/>
            <a:ext cx="5809674" cy="29990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B2C576A-6F4C-48A8-C514-7E351BDC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61" y="1342574"/>
            <a:ext cx="2796587" cy="49503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4AE85C6-2D4F-5D53-2AE1-8C55ABDC2D0D}"/>
              </a:ext>
            </a:extLst>
          </p:cNvPr>
          <p:cNvSpPr/>
          <p:nvPr/>
        </p:nvSpPr>
        <p:spPr>
          <a:xfrm>
            <a:off x="2362199" y="2828925"/>
            <a:ext cx="1933575" cy="4381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CCEEBA-FC07-829C-8664-07D684108B8F}"/>
              </a:ext>
            </a:extLst>
          </p:cNvPr>
          <p:cNvSpPr txBox="1"/>
          <p:nvPr/>
        </p:nvSpPr>
        <p:spPr>
          <a:xfrm>
            <a:off x="593175" y="3348949"/>
            <a:ext cx="54565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Poly-Oxide-Diff sandwich is the M-O-S transistor.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8804EB5-8C5D-759F-E165-EC71D4465DA4}"/>
              </a:ext>
            </a:extLst>
          </p:cNvPr>
          <p:cNvCxnSpPr/>
          <p:nvPr/>
        </p:nvCxnSpPr>
        <p:spPr>
          <a:xfrm>
            <a:off x="9134475" y="4146852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B50C49-F585-6B2E-5049-D42F601E5058}"/>
              </a:ext>
            </a:extLst>
          </p:cNvPr>
          <p:cNvCxnSpPr>
            <a:cxnSpLocks/>
          </p:cNvCxnSpPr>
          <p:nvPr/>
        </p:nvCxnSpPr>
        <p:spPr>
          <a:xfrm>
            <a:off x="9365942" y="2882283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/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blipFill>
                <a:blip r:embed="rId5"/>
                <a:stretch>
                  <a:fillRect l="-6767" r="-375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/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blipFill>
                <a:blip r:embed="rId6"/>
                <a:stretch>
                  <a:fillRect l="-11712" r="-901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左右 8">
            <a:extLst>
              <a:ext uri="{FF2B5EF4-FFF2-40B4-BE49-F238E27FC236}">
                <a16:creationId xmlns:a16="http://schemas.microsoft.com/office/drawing/2014/main" id="{8459E407-619A-3D17-EA36-56E568E28ED5}"/>
              </a:ext>
            </a:extLst>
          </p:cNvPr>
          <p:cNvSpPr/>
          <p:nvPr/>
        </p:nvSpPr>
        <p:spPr>
          <a:xfrm>
            <a:off x="8603943" y="3264912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F9D621-65A0-8CD9-6DA1-32A521171CE1}"/>
              </a:ext>
            </a:extLst>
          </p:cNvPr>
          <p:cNvSpPr txBox="1"/>
          <p:nvPr/>
        </p:nvSpPr>
        <p:spPr>
          <a:xfrm>
            <a:off x="444500" y="5468104"/>
            <a:ext cx="578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The direction of L and W is determined by the direction of current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38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Poly resistor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B2C576A-6F4C-48A8-C514-7E351BDC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61" y="1342574"/>
            <a:ext cx="2796587" cy="4950376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8804EB5-8C5D-759F-E165-EC71D4465DA4}"/>
              </a:ext>
            </a:extLst>
          </p:cNvPr>
          <p:cNvCxnSpPr/>
          <p:nvPr/>
        </p:nvCxnSpPr>
        <p:spPr>
          <a:xfrm>
            <a:off x="9134475" y="4146852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B50C49-F585-6B2E-5049-D42F601E5058}"/>
              </a:ext>
            </a:extLst>
          </p:cNvPr>
          <p:cNvCxnSpPr>
            <a:cxnSpLocks/>
          </p:cNvCxnSpPr>
          <p:nvPr/>
        </p:nvCxnSpPr>
        <p:spPr>
          <a:xfrm>
            <a:off x="9365942" y="2882283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/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blipFill>
                <a:blip r:embed="rId5"/>
                <a:stretch>
                  <a:fillRect l="-6767" r="-375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/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blipFill>
                <a:blip r:embed="rId6"/>
                <a:stretch>
                  <a:fillRect l="-11712" r="-901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左右 8">
            <a:extLst>
              <a:ext uri="{FF2B5EF4-FFF2-40B4-BE49-F238E27FC236}">
                <a16:creationId xmlns:a16="http://schemas.microsoft.com/office/drawing/2014/main" id="{8459E407-619A-3D17-EA36-56E568E28ED5}"/>
              </a:ext>
            </a:extLst>
          </p:cNvPr>
          <p:cNvSpPr/>
          <p:nvPr/>
        </p:nvSpPr>
        <p:spPr>
          <a:xfrm>
            <a:off x="8603943" y="3264912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F9D621-65A0-8CD9-6DA1-32A521171CE1}"/>
              </a:ext>
            </a:extLst>
          </p:cNvPr>
          <p:cNvSpPr txBox="1"/>
          <p:nvPr/>
        </p:nvSpPr>
        <p:spPr>
          <a:xfrm>
            <a:off x="394136" y="5734395"/>
            <a:ext cx="578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The direction of L and W is determined by the direction of current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A86A31E-9C3A-0401-4374-4E43A3894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642" y="1422728"/>
            <a:ext cx="1531198" cy="4219303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D029703-42E3-DC80-45A7-2ACBEDAF831A}"/>
              </a:ext>
            </a:extLst>
          </p:cNvPr>
          <p:cNvCxnSpPr>
            <a:cxnSpLocks/>
          </p:cNvCxnSpPr>
          <p:nvPr/>
        </p:nvCxnSpPr>
        <p:spPr>
          <a:xfrm>
            <a:off x="3383168" y="2033309"/>
            <a:ext cx="0" cy="300061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8E9A1E6-DD7D-348B-B49D-EE7583F9D4B1}"/>
              </a:ext>
            </a:extLst>
          </p:cNvPr>
          <p:cNvCxnSpPr/>
          <p:nvPr/>
        </p:nvCxnSpPr>
        <p:spPr>
          <a:xfrm>
            <a:off x="3145043" y="3533615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CDD9592-74E2-4FF1-0727-2F2B7C2ED118}"/>
                  </a:ext>
                </a:extLst>
              </p:cNvPr>
              <p:cNvSpPr txBox="1"/>
              <p:nvPr/>
            </p:nvSpPr>
            <p:spPr>
              <a:xfrm>
                <a:off x="3164442" y="4664506"/>
                <a:ext cx="246799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br>
                  <a:rPr kumimoji="1" lang="en-US" altLang="ja-JP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CDD9592-74E2-4FF1-0727-2F2B7C2E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2" y="4664506"/>
                <a:ext cx="246799" cy="277064"/>
              </a:xfrm>
              <a:prstGeom prst="rect">
                <a:avLst/>
              </a:prstGeom>
              <a:blipFill>
                <a:blip r:embed="rId8"/>
                <a:stretch>
                  <a:fillRect l="-7317" r="-731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C732A57-D0A5-0C11-9337-80F1217E7DAE}"/>
                  </a:ext>
                </a:extLst>
              </p:cNvPr>
              <p:cNvSpPr txBox="1"/>
              <p:nvPr/>
            </p:nvSpPr>
            <p:spPr>
              <a:xfrm>
                <a:off x="3719444" y="3399263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C732A57-D0A5-0C11-9337-80F1217E7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444" y="3399263"/>
                <a:ext cx="279948" cy="276999"/>
              </a:xfrm>
              <a:prstGeom prst="rect">
                <a:avLst/>
              </a:prstGeom>
              <a:blipFill>
                <a:blip r:embed="rId9"/>
                <a:stretch>
                  <a:fillRect l="-28261" r="-8696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9D42A28E-0CD0-669A-B93B-78E30C68EAE9}"/>
              </a:ext>
            </a:extLst>
          </p:cNvPr>
          <p:cNvSpPr/>
          <p:nvPr/>
        </p:nvSpPr>
        <p:spPr>
          <a:xfrm rot="5400000">
            <a:off x="1428953" y="3406595"/>
            <a:ext cx="3015273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8A0749-0141-00D3-A6AE-A52EDB1CDCF3}"/>
              </a:ext>
            </a:extLst>
          </p:cNvPr>
          <p:cNvSpPr txBox="1"/>
          <p:nvPr/>
        </p:nvSpPr>
        <p:spPr>
          <a:xfrm>
            <a:off x="4176839" y="2940781"/>
            <a:ext cx="374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W/L of poly resistor is opposite to MOSFET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27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E0019D91-3F19-57C0-144A-ACE8884B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25" y="2492517"/>
            <a:ext cx="5809673" cy="2967644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461113"/>
            <a:ext cx="5809674" cy="299904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979E0BE-9A06-39BE-6FB0-ADE1B27356B1}"/>
              </a:ext>
            </a:extLst>
          </p:cNvPr>
          <p:cNvSpPr txBox="1"/>
          <p:nvPr/>
        </p:nvSpPr>
        <p:spPr>
          <a:xfrm>
            <a:off x="10036525" y="4979716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16A0B6B-3BC2-CAA8-F2A2-2C882F532D4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315768" y="3948157"/>
            <a:ext cx="2780230" cy="1742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9C5DF15-40CF-BCEC-ADC9-A60D1C802C3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095998" y="3837062"/>
            <a:ext cx="2800174" cy="1853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7CFD510-9E91-C750-27D0-F2C4B6FDEF37}"/>
              </a:ext>
            </a:extLst>
          </p:cNvPr>
          <p:cNvSpPr txBox="1"/>
          <p:nvPr/>
        </p:nvSpPr>
        <p:spPr>
          <a:xfrm>
            <a:off x="286325" y="5690714"/>
            <a:ext cx="1161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Well of each transistor is a body in the triple-well.</a:t>
            </a:r>
          </a:p>
          <a:p>
            <a:pPr algn="ctr"/>
            <a:r>
              <a:rPr kumimoji="1" lang="en-US" altLang="ja-JP" dirty="0"/>
              <a:t>The P-well of </a:t>
            </a:r>
            <a:r>
              <a:rPr kumimoji="1" lang="en-US" altLang="ja-JP" dirty="0" err="1"/>
              <a:t>nMOS</a:t>
            </a:r>
            <a:r>
              <a:rPr kumimoji="1" lang="en-US" altLang="ja-JP" dirty="0"/>
              <a:t> is isolated from the P-substrate by the Deep N-well.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FF68382-64FF-3D21-CC1B-953856DA9AD4}"/>
              </a:ext>
            </a:extLst>
          </p:cNvPr>
          <p:cNvSpPr txBox="1"/>
          <p:nvPr/>
        </p:nvSpPr>
        <p:spPr>
          <a:xfrm>
            <a:off x="1848136" y="206506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7657812" y="206506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913BA9A5-2AB7-4BB0-750A-7C1BF319E6D5}"/>
              </a:ext>
            </a:extLst>
          </p:cNvPr>
          <p:cNvCxnSpPr>
            <a:stCxn id="26" idx="2"/>
          </p:cNvCxnSpPr>
          <p:nvPr/>
        </p:nvCxnSpPr>
        <p:spPr>
          <a:xfrm>
            <a:off x="3191161" y="2434398"/>
            <a:ext cx="0" cy="526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5374FB4-3317-A7B1-C9A9-C1A27E35CEF2}"/>
              </a:ext>
            </a:extLst>
          </p:cNvPr>
          <p:cNvCxnSpPr>
            <a:stCxn id="27" idx="2"/>
          </p:cNvCxnSpPr>
          <p:nvPr/>
        </p:nvCxnSpPr>
        <p:spPr>
          <a:xfrm flipH="1">
            <a:off x="9000834" y="2434398"/>
            <a:ext cx="3" cy="497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8EB7BD9-D891-9D27-0EDD-EB430D3D0D14}"/>
              </a:ext>
            </a:extLst>
          </p:cNvPr>
          <p:cNvSpPr txBox="1"/>
          <p:nvPr/>
        </p:nvSpPr>
        <p:spPr>
          <a:xfrm>
            <a:off x="286325" y="1391143"/>
            <a:ext cx="580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High voltage side is Source, low voltage side is Drain in </a:t>
            </a:r>
            <a:r>
              <a:rPr kumimoji="1" lang="en-US" altLang="ja-JP" sz="1600" dirty="0" err="1"/>
              <a:t>pMOS</a:t>
            </a:r>
            <a:endParaRPr kumimoji="1" lang="ja-JP" altLang="en-US" sz="1600" dirty="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9DF6945-BDA8-DEA7-B046-CBF751A9B517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1676400" y="1729697"/>
            <a:ext cx="1514761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D481EADE-F494-1F38-81EC-D9FFE86DF45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91161" y="1729697"/>
            <a:ext cx="1542764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C0DF1EB-485D-EE2C-79C6-8414DF26754A}"/>
              </a:ext>
            </a:extLst>
          </p:cNvPr>
          <p:cNvSpPr txBox="1"/>
          <p:nvPr/>
        </p:nvSpPr>
        <p:spPr>
          <a:xfrm>
            <a:off x="6095997" y="1391143"/>
            <a:ext cx="580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High voltage side is Drain, low voltage side is Source in </a:t>
            </a:r>
            <a:r>
              <a:rPr kumimoji="1" lang="en-US" altLang="ja-JP" sz="1600" dirty="0" err="1"/>
              <a:t>nMOS</a:t>
            </a:r>
            <a:endParaRPr kumimoji="1" lang="ja-JP" altLang="en-US" sz="1600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7481D36F-FFF7-B9FA-A6DE-688078102EC6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353300" y="1729697"/>
            <a:ext cx="1647533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8FCC55EE-82BB-ECC1-9605-B69CF0BAC74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000833" y="1729697"/>
            <a:ext cx="1638592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1C834DC-EF07-00A2-504F-70A303B06422}"/>
              </a:ext>
            </a:extLst>
          </p:cNvPr>
          <p:cNvSpPr txBox="1"/>
          <p:nvPr/>
        </p:nvSpPr>
        <p:spPr>
          <a:xfrm>
            <a:off x="10236323" y="4371386"/>
            <a:ext cx="13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7411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connection: tap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Default PFET and NFET are 3-terminal devices</a:t>
            </a:r>
            <a:br>
              <a:rPr lang="en-US" altLang="ja-JP" sz="2000" dirty="0"/>
            </a:br>
            <a:r>
              <a:rPr lang="en-US" altLang="ja-JP" sz="2000" dirty="0"/>
              <a:t>and have no body terminals.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en-US" altLang="ja-JP" sz="2000" dirty="0"/>
              <a:t>Use TAP layer to connect to the body.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B55EC6-69C6-CB7E-27C1-311544B5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73" y="1223673"/>
            <a:ext cx="4731327" cy="53292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08" y="4006147"/>
            <a:ext cx="3219065" cy="25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9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connection: tap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Default PFET and NFET are 3-terminal devices</a:t>
            </a:r>
            <a:br>
              <a:rPr lang="en-US" altLang="ja-JP" sz="2000" dirty="0"/>
            </a:br>
            <a:r>
              <a:rPr lang="en-US" altLang="ja-JP" sz="2000" dirty="0"/>
              <a:t>and have no body terminals.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en-US" altLang="ja-JP" sz="2000" dirty="0"/>
              <a:t>Use TAP layer to connect to the body.</a:t>
            </a:r>
          </a:p>
          <a:p>
            <a:endParaRPr lang="en-US" altLang="ja-JP" sz="2000" dirty="0"/>
          </a:p>
          <a:p>
            <a:r>
              <a:rPr lang="en-US" altLang="ja-JP" sz="2000" dirty="0"/>
              <a:t>* = Drain or Source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B55EC6-69C6-CB7E-27C1-311544B5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73" y="1223673"/>
            <a:ext cx="4731327" cy="53292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08" y="4006147"/>
            <a:ext cx="3219065" cy="254672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331E7-A186-0A28-A83F-0C0D4FE36D27}"/>
              </a:ext>
            </a:extLst>
          </p:cNvPr>
          <p:cNvSpPr/>
          <p:nvPr/>
        </p:nvSpPr>
        <p:spPr>
          <a:xfrm>
            <a:off x="7431968" y="14879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756C6-674D-3B55-720F-6FD5E6096B69}"/>
              </a:ext>
            </a:extLst>
          </p:cNvPr>
          <p:cNvSpPr/>
          <p:nvPr/>
        </p:nvSpPr>
        <p:spPr>
          <a:xfrm>
            <a:off x="9857915" y="14879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A89D44E-30A5-E9D2-7018-CC4F080FDB19}"/>
              </a:ext>
            </a:extLst>
          </p:cNvPr>
          <p:cNvSpPr/>
          <p:nvPr/>
        </p:nvSpPr>
        <p:spPr>
          <a:xfrm>
            <a:off x="7431967" y="41380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27EE80C-4750-EB2D-5FF3-B41DC0ED113F}"/>
              </a:ext>
            </a:extLst>
          </p:cNvPr>
          <p:cNvSpPr/>
          <p:nvPr/>
        </p:nvSpPr>
        <p:spPr>
          <a:xfrm>
            <a:off x="9857914" y="41380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6A00D8-D6E1-F61E-A326-A9205FCD1506}"/>
              </a:ext>
            </a:extLst>
          </p:cNvPr>
          <p:cNvSpPr/>
          <p:nvPr/>
        </p:nvSpPr>
        <p:spPr>
          <a:xfrm>
            <a:off x="7202525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779BDD5-113C-93A9-9DF8-4B0C6EB028CB}"/>
              </a:ext>
            </a:extLst>
          </p:cNvPr>
          <p:cNvSpPr/>
          <p:nvPr/>
        </p:nvSpPr>
        <p:spPr>
          <a:xfrm>
            <a:off x="7782577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B5F6FF3-9C82-282F-571C-887D08F20675}"/>
              </a:ext>
            </a:extLst>
          </p:cNvPr>
          <p:cNvSpPr/>
          <p:nvPr/>
        </p:nvSpPr>
        <p:spPr>
          <a:xfrm>
            <a:off x="9628472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B373860-4D95-22E3-4D62-19C3E14D2E50}"/>
              </a:ext>
            </a:extLst>
          </p:cNvPr>
          <p:cNvSpPr/>
          <p:nvPr/>
        </p:nvSpPr>
        <p:spPr>
          <a:xfrm>
            <a:off x="10208524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CD5168B-7203-84C4-E57A-2E7D663C492A}"/>
              </a:ext>
            </a:extLst>
          </p:cNvPr>
          <p:cNvSpPr/>
          <p:nvPr/>
        </p:nvSpPr>
        <p:spPr>
          <a:xfrm>
            <a:off x="7202525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A3796A-2D3F-BF68-C3B8-48A2CAE38200}"/>
              </a:ext>
            </a:extLst>
          </p:cNvPr>
          <p:cNvSpPr/>
          <p:nvPr/>
        </p:nvSpPr>
        <p:spPr>
          <a:xfrm>
            <a:off x="7782577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D2CA5FE-DFD5-52BD-A5CF-EBDB444A1109}"/>
              </a:ext>
            </a:extLst>
          </p:cNvPr>
          <p:cNvSpPr/>
          <p:nvPr/>
        </p:nvSpPr>
        <p:spPr>
          <a:xfrm>
            <a:off x="9628472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478CA4A-6E9E-C611-0F99-2AF0CD05D8DF}"/>
              </a:ext>
            </a:extLst>
          </p:cNvPr>
          <p:cNvSpPr/>
          <p:nvPr/>
        </p:nvSpPr>
        <p:spPr>
          <a:xfrm>
            <a:off x="10208524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9ECCCD6-97EF-021A-08B5-9497BCA17F34}"/>
              </a:ext>
            </a:extLst>
          </p:cNvPr>
          <p:cNvSpPr/>
          <p:nvPr/>
        </p:nvSpPr>
        <p:spPr>
          <a:xfrm>
            <a:off x="8186056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E3E147F-7103-193F-2CFD-6824115A4237}"/>
              </a:ext>
            </a:extLst>
          </p:cNvPr>
          <p:cNvSpPr/>
          <p:nvPr/>
        </p:nvSpPr>
        <p:spPr>
          <a:xfrm>
            <a:off x="10666441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8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 in </a:t>
            </a:r>
            <a:r>
              <a:rPr lang="en-US" altLang="ja-JP" dirty="0" err="1"/>
              <a:t>Pcell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72150"/>
            <a:ext cx="11210543" cy="460174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PFET is connected to N-well via </a:t>
            </a:r>
            <a:r>
              <a:rPr lang="en-US" altLang="ja-JP" sz="2000" b="1" dirty="0">
                <a:solidFill>
                  <a:srgbClr val="FF0000"/>
                </a:solidFill>
              </a:rPr>
              <a:t>N+</a:t>
            </a:r>
            <a:r>
              <a:rPr lang="en-US" altLang="ja-JP" sz="2000" dirty="0"/>
              <a:t>.</a:t>
            </a:r>
            <a:br>
              <a:rPr lang="en-US" altLang="ja-JP" sz="2000" dirty="0"/>
            </a:br>
            <a:r>
              <a:rPr lang="en-US" altLang="ja-JP" sz="2000" dirty="0"/>
              <a:t>NFET is connected to P-substrate via </a:t>
            </a:r>
            <a:r>
              <a:rPr lang="en-US" altLang="ja-JP" sz="2000" b="1" dirty="0">
                <a:solidFill>
                  <a:srgbClr val="7030A0"/>
                </a:solidFill>
              </a:rPr>
              <a:t>P+</a:t>
            </a:r>
            <a:r>
              <a:rPr lang="en-US" altLang="ja-JP" sz="2000" dirty="0"/>
              <a:t>.</a:t>
            </a:r>
            <a:br>
              <a:rPr lang="en-US" altLang="ja-JP" sz="2000" dirty="0"/>
            </a:br>
            <a:r>
              <a:rPr lang="en-US" altLang="ja-JP" sz="2000" dirty="0"/>
              <a:t>  + indicates a high doping concentration,</a:t>
            </a:r>
            <a:br>
              <a:rPr lang="en-US" altLang="ja-JP" sz="2000" dirty="0"/>
            </a:br>
            <a:r>
              <a:rPr lang="en-US" altLang="ja-JP" sz="2000" dirty="0"/>
              <a:t>  which has the effect of reducing contact resistance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F5570C-46AC-2B1E-95F3-D214B4D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4" y="2594496"/>
            <a:ext cx="6650043" cy="379706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2586A4-730F-BEBA-D0E3-43DC7D5A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86" y="3818873"/>
            <a:ext cx="3219065" cy="2546727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1CBBB40-4D05-31CD-9ECA-94C82A50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43" y="1380157"/>
            <a:ext cx="3029308" cy="173139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188FBF-678F-93CC-36CE-35851F115945}"/>
              </a:ext>
            </a:extLst>
          </p:cNvPr>
          <p:cNvSpPr txBox="1"/>
          <p:nvPr/>
        </p:nvSpPr>
        <p:spPr>
          <a:xfrm>
            <a:off x="7867379" y="3108790"/>
            <a:ext cx="4198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https://note.com/akira_tsuchiya/n/nd4444304f013</a:t>
            </a:r>
          </a:p>
        </p:txBody>
      </p:sp>
    </p:spTree>
    <p:extLst>
      <p:ext uri="{BB962C8B-B14F-4D97-AF65-F5344CB8AC3E}">
        <p14:creationId xmlns:p14="http://schemas.microsoft.com/office/powerpoint/2010/main" val="27611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1800" dirty="0" err="1"/>
              <a:t>nwell</a:t>
            </a:r>
            <a:r>
              <a:rPr lang="en-US" altLang="ja-JP" sz="1800" dirty="0"/>
              <a:t>	N-well</a:t>
            </a:r>
          </a:p>
          <a:p>
            <a:r>
              <a:rPr lang="en-US" altLang="ja-JP" sz="1800" dirty="0"/>
              <a:t>diff	</a:t>
            </a:r>
            <a:r>
              <a:rPr kumimoji="1" lang="en-US" altLang="ja-JP" sz="1800" dirty="0"/>
              <a:t>Diffusion layer of different polarity from well or substrate</a:t>
            </a:r>
          </a:p>
          <a:p>
            <a:r>
              <a:rPr lang="en-US" altLang="ja-JP" sz="1800" dirty="0"/>
              <a:t>tap	Diffusion layer of the same polarity as the well or substrate</a:t>
            </a:r>
            <a:endParaRPr kumimoji="1" lang="en-US" altLang="ja-JP" sz="1800" dirty="0"/>
          </a:p>
          <a:p>
            <a:r>
              <a:rPr lang="en-US" altLang="ja-JP" sz="1800" dirty="0" err="1"/>
              <a:t>p</a:t>
            </a:r>
            <a:r>
              <a:rPr kumimoji="1" lang="en-US" altLang="ja-JP" sz="1800" dirty="0" err="1"/>
              <a:t>sdm</a:t>
            </a:r>
            <a:r>
              <a:rPr kumimoji="1" lang="en-US" altLang="ja-JP" sz="1800" dirty="0"/>
              <a:t>	P+ implant</a:t>
            </a:r>
          </a:p>
          <a:p>
            <a:r>
              <a:rPr kumimoji="1" lang="en-US" altLang="ja-JP" sz="1800" dirty="0" err="1"/>
              <a:t>nsdm</a:t>
            </a:r>
            <a:r>
              <a:rPr kumimoji="1" lang="en-US" altLang="ja-JP" sz="1800" dirty="0"/>
              <a:t>	N+ implant</a:t>
            </a:r>
          </a:p>
          <a:p>
            <a:r>
              <a:rPr lang="en-US" altLang="ja-JP" sz="1800" dirty="0"/>
              <a:t>poly	Polysilicon</a:t>
            </a:r>
          </a:p>
          <a:p>
            <a:r>
              <a:rPr lang="en-US" altLang="ja-JP" sz="1800" dirty="0"/>
              <a:t>licon1	Contact (Via) to li1 (metal layer)</a:t>
            </a:r>
          </a:p>
          <a:p>
            <a:r>
              <a:rPr lang="en-US" altLang="ja-JP" sz="1800" dirty="0" err="1"/>
              <a:t>npc</a:t>
            </a:r>
            <a:r>
              <a:rPr lang="en-US" altLang="ja-JP" sz="1800" dirty="0"/>
              <a:t>	Nitride Poly Cut</a:t>
            </a:r>
            <a:r>
              <a:rPr lang="ja-JP" altLang="en-US" sz="1800" dirty="0"/>
              <a:t> </a:t>
            </a:r>
            <a:r>
              <a:rPr lang="en-US" altLang="ja-JP" sz="1800" dirty="0"/>
              <a:t>(polysilicon</a:t>
            </a:r>
            <a:r>
              <a:rPr lang="ja-JP" altLang="en-US" sz="1800" dirty="0"/>
              <a:t> </a:t>
            </a:r>
            <a:r>
              <a:rPr lang="en-US" altLang="ja-JP" sz="1800" dirty="0"/>
              <a:t>exposed area)</a:t>
            </a:r>
          </a:p>
          <a:p>
            <a:r>
              <a:rPr lang="en-US" altLang="ja-JP" sz="1800" dirty="0"/>
              <a:t>li1	local interconnect (metal layer)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843" y="2743459"/>
            <a:ext cx="3219065" cy="25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73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E0019D91-3F19-57C0-144A-ACE8884B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27" y="3128243"/>
            <a:ext cx="5809673" cy="2967644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096839"/>
            <a:ext cx="5809674" cy="29990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D1DEB77-F161-680D-4E41-0BE685215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552" y="4138002"/>
            <a:ext cx="2720898" cy="289932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0AE4A96-D6C5-4766-D9EF-E70031F16C62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343566" y="3637544"/>
            <a:ext cx="2752435" cy="500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3096F3F-3D28-F376-10EB-4F0F1FE89D8E}"/>
              </a:ext>
            </a:extLst>
          </p:cNvPr>
          <p:cNvCxnSpPr>
            <a:stCxn id="9" idx="0"/>
          </p:cNvCxnSpPr>
          <p:nvPr/>
        </p:nvCxnSpPr>
        <p:spPr>
          <a:xfrm flipV="1">
            <a:off x="6096001" y="3675017"/>
            <a:ext cx="2751910" cy="462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70019077-65C7-078E-DEE2-C3013AEE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004" y="2319507"/>
            <a:ext cx="2653990" cy="301083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A534105-4583-C5FE-2E0B-2F4EF44F01D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162300" y="2620590"/>
            <a:ext cx="2933699" cy="808410"/>
          </a:xfrm>
          <a:prstGeom prst="straightConnector1">
            <a:avLst/>
          </a:prstGeom>
          <a:ln w="28575">
            <a:solidFill>
              <a:srgbClr val="CC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BE36E3-B09E-E7A4-8F61-1D2E860A92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095999" y="2620590"/>
            <a:ext cx="2857501" cy="808410"/>
          </a:xfrm>
          <a:prstGeom prst="straightConnector1">
            <a:avLst/>
          </a:prstGeom>
          <a:ln w="28575">
            <a:solidFill>
              <a:srgbClr val="CC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587A2E2-6D8A-8D33-B376-9F214E0EAB7A}"/>
              </a:ext>
            </a:extLst>
          </p:cNvPr>
          <p:cNvSpPr txBox="1"/>
          <p:nvPr/>
        </p:nvSpPr>
        <p:spPr>
          <a:xfrm>
            <a:off x="1984408" y="1288342"/>
            <a:ext cx="822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The top of polysilicon is insulated with nitride (not PSG).</a:t>
            </a:r>
            <a:br>
              <a:rPr kumimoji="1" lang="en-US" altLang="ja-JP" dirty="0"/>
            </a:br>
            <a:r>
              <a:rPr kumimoji="1" lang="en-US" altLang="ja-JP" dirty="0" err="1"/>
              <a:t>npc</a:t>
            </a:r>
            <a:r>
              <a:rPr kumimoji="1" lang="en-US" altLang="ja-JP" dirty="0"/>
              <a:t> is a nitride masking layer.</a:t>
            </a:r>
          </a:p>
          <a:p>
            <a:pPr algn="ctr"/>
            <a:r>
              <a:rPr kumimoji="1" lang="en-US" altLang="ja-JP" dirty="0"/>
              <a:t>When connecting licon1 (contact to li1), it is necessary to draw </a:t>
            </a:r>
            <a:r>
              <a:rPr kumimoji="1" lang="en-US" altLang="ja-JP" dirty="0" err="1"/>
              <a:t>npc</a:t>
            </a:r>
            <a:r>
              <a:rPr kumimoji="1" lang="en-US" altLang="ja-JP" dirty="0"/>
              <a:t> as well.</a:t>
            </a:r>
          </a:p>
        </p:txBody>
      </p:sp>
    </p:spTree>
    <p:extLst>
      <p:ext uri="{BB962C8B-B14F-4D97-AF65-F5344CB8AC3E}">
        <p14:creationId xmlns:p14="http://schemas.microsoft.com/office/powerpoint/2010/main" val="1115078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A56E9-6117-99E2-6FE5-147DF9E4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E6B431-62C6-11F2-E0FD-52EDBAF3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2024/12/31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5525DA-0FAB-E646-007B-C1695D7A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9F6774D-6DFA-0FD9-52A7-4E249FCF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2386950"/>
            <a:ext cx="8986982" cy="327170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FA32EF5-76DD-42CE-9930-70D206B0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31" y="4404070"/>
            <a:ext cx="2921620" cy="3010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34B8D9D-84EE-3243-F9F5-28EE0A4B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31" y="3751652"/>
            <a:ext cx="2509024" cy="30108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37649D-98B2-4A39-3784-4FE55CE66F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51151" y="4554612"/>
            <a:ext cx="24242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D8B75D1-7F48-25E0-4921-E029260B51F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38555" y="3902194"/>
            <a:ext cx="295650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9669"/>
      </p:ext>
    </p:extLst>
  </p:cSld>
  <p:clrMapOvr>
    <a:masterClrMapping/>
  </p:clrMapOvr>
</p:sld>
</file>

<file path=ppt/theme/theme1.xml><?xml version="1.0" encoding="utf-8"?>
<a:theme xmlns:a="http://schemas.openxmlformats.org/drawingml/2006/main" name="ようこそ_文書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85_TF44889724_Win32.potx" id="{CE220313-E667-4DBC-B373-C1853ECA9094}" vid="{4053D2BB-4974-4800-BD1E-F398603442E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30e9df3-be65-4c73-a93b-d1236ebd677e"/>
    <ds:schemaRef ds:uri="http://purl.org/dc/terms/"/>
    <ds:schemaRef ds:uri="http://schemas.microsoft.com/sharepoint/v3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7E109C5-7A21-42A3-B17A-36E7B8E5EF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8483</TotalTime>
  <Words>8265</Words>
  <Application>Microsoft Office PowerPoint</Application>
  <PresentationFormat>ワイド画面</PresentationFormat>
  <Paragraphs>1507</Paragraphs>
  <Slides>176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176</vt:i4>
      </vt:variant>
    </vt:vector>
  </HeadingPairs>
  <TitlesOfParts>
    <vt:vector size="183" baseType="lpstr">
      <vt:lpstr>Meiryo UI</vt:lpstr>
      <vt:lpstr></vt:lpstr>
      <vt:lpstr>Arial</vt:lpstr>
      <vt:lpstr>Calibri</vt:lpstr>
      <vt:lpstr>Cambria Math</vt:lpstr>
      <vt:lpstr>Segoe UI</vt:lpstr>
      <vt:lpstr>ようこそ_文書</vt:lpstr>
      <vt:lpstr>LSI design training with SKY130</vt:lpstr>
      <vt:lpstr>Log</vt:lpstr>
      <vt:lpstr>Lab data</vt:lpstr>
      <vt:lpstr>Analog LSI design Part 1</vt:lpstr>
      <vt:lpstr>Background knowledge of LSI </vt:lpstr>
      <vt:lpstr>What is LSI?</vt:lpstr>
      <vt:lpstr>What can we make with the planar FET process?</vt:lpstr>
      <vt:lpstr>What is the MOSFET?</vt:lpstr>
      <vt:lpstr>What is the MOSFET?</vt:lpstr>
      <vt:lpstr>What is the MOSFET?</vt:lpstr>
      <vt:lpstr>Potentiometer vs. nMOS</vt:lpstr>
      <vt:lpstr>Characteristics of nMOS</vt:lpstr>
      <vt:lpstr>Design flow of Analog LSI</vt:lpstr>
      <vt:lpstr>Design flow of Analog LSI</vt:lpstr>
      <vt:lpstr>Draw the schematics and test benches</vt:lpstr>
      <vt:lpstr>Simulate</vt:lpstr>
      <vt:lpstr>Draw the layouts</vt:lpstr>
      <vt:lpstr>Extract parasitic components</vt:lpstr>
      <vt:lpstr>Make test benches again</vt:lpstr>
      <vt:lpstr>Simulate with parasitic components (Post-layout simulation)</vt:lpstr>
      <vt:lpstr>Background knowledge of LSI </vt:lpstr>
      <vt:lpstr>Before designing...</vt:lpstr>
      <vt:lpstr>Vgs – Ids curve / on-resistance measurement</vt:lpstr>
      <vt:lpstr>Example of test bench (L=0.15μm)</vt:lpstr>
      <vt:lpstr>Simulation results</vt:lpstr>
      <vt:lpstr>Output data</vt:lpstr>
      <vt:lpstr>On-resistance</vt:lpstr>
      <vt:lpstr>Operational Point analysis（OP）</vt:lpstr>
      <vt:lpstr>Note: transconductance gm</vt:lpstr>
      <vt:lpstr>ngspice command: show m</vt:lpstr>
      <vt:lpstr>Parameter of transistor</vt:lpstr>
      <vt:lpstr>nMOS diagram</vt:lpstr>
      <vt:lpstr>nMOS diagram</vt:lpstr>
      <vt:lpstr>nMOS diagram</vt:lpstr>
      <vt:lpstr>nMOS diagram</vt:lpstr>
      <vt:lpstr>What happens if channel width W is changed?</vt:lpstr>
      <vt:lpstr>What happens if channel length L is changed?</vt:lpstr>
      <vt:lpstr>Vds – Ids curve</vt:lpstr>
      <vt:lpstr>Demonstration of Analog LSI design</vt:lpstr>
      <vt:lpstr>Design flow of Analog LSI</vt:lpstr>
      <vt:lpstr>Design of CMOS inverter</vt:lpstr>
      <vt:lpstr>CMOS inverter, NOT logic gate</vt:lpstr>
      <vt:lpstr>Logic verification（Topology verification)</vt:lpstr>
      <vt:lpstr>Example of test bench (L=0.15μm)</vt:lpstr>
      <vt:lpstr>Simulation results</vt:lpstr>
      <vt:lpstr>What is the performance of logic gate, CMOS inverter?</vt:lpstr>
      <vt:lpstr>Fanout: Inverter/buffer delay</vt:lpstr>
      <vt:lpstr>Delay time of buffer</vt:lpstr>
      <vt:lpstr>Example of testbench (L=0.15μm)</vt:lpstr>
      <vt:lpstr>Example of testbench (L=0.15μm)</vt:lpstr>
      <vt:lpstr>Simulation results</vt:lpstr>
      <vt:lpstr>Note: fan-out of buffers in standard cells</vt:lpstr>
      <vt:lpstr>What is delay time?</vt:lpstr>
      <vt:lpstr>Cdd, Cgg can be simulated by op analysis</vt:lpstr>
      <vt:lpstr>Transient response, delay time</vt:lpstr>
      <vt:lpstr>Example of test bench</vt:lpstr>
      <vt:lpstr>Measuring delay time with waveform viewer</vt:lpstr>
      <vt:lpstr>Measuring delay time with waveform viewer</vt:lpstr>
      <vt:lpstr>Measuring delay time with commands</vt:lpstr>
      <vt:lpstr>meas command</vt:lpstr>
      <vt:lpstr>meas command</vt:lpstr>
      <vt:lpstr>Find the fall delay time with meas command</vt:lpstr>
      <vt:lpstr>Find the fall delay time with meas command</vt:lpstr>
      <vt:lpstr>Also find the rise delay time in the same way</vt:lpstr>
      <vt:lpstr>Rise times and fall times</vt:lpstr>
      <vt:lpstr>Corner of model</vt:lpstr>
      <vt:lpstr>Switch of model corner</vt:lpstr>
      <vt:lpstr>Rise times and fall times</vt:lpstr>
      <vt:lpstr>Background knowledge of LSI</vt:lpstr>
      <vt:lpstr>Design flow of Analog LSI</vt:lpstr>
      <vt:lpstr>Planar MOSFET transistor</vt:lpstr>
      <vt:lpstr>MIMCAP</vt:lpstr>
      <vt:lpstr>Double well, Twin well, Dual well</vt:lpstr>
      <vt:lpstr>Triple well</vt:lpstr>
      <vt:lpstr>Body effect</vt:lpstr>
      <vt:lpstr>nMOS diagram</vt:lpstr>
      <vt:lpstr>nMOS diagram</vt:lpstr>
      <vt:lpstr>nMOS diagram</vt:lpstr>
      <vt:lpstr>nMOS diagram</vt:lpstr>
      <vt:lpstr>nMOS diagram</vt:lpstr>
      <vt:lpstr>Body effect in nMOS</vt:lpstr>
      <vt:lpstr>nMOS diagram</vt:lpstr>
      <vt:lpstr>nMOS diagram</vt:lpstr>
      <vt:lpstr>Body effect in nMOS</vt:lpstr>
      <vt:lpstr>To apply bias voltage to the body</vt:lpstr>
      <vt:lpstr>Example: 2-input NAND</vt:lpstr>
      <vt:lpstr>Planar Pch MOSFET transistor（triple well）</vt:lpstr>
      <vt:lpstr>Planar Pch MOSFET transistor</vt:lpstr>
      <vt:lpstr>Planar Nch MOSFET transistor（triple well）</vt:lpstr>
      <vt:lpstr>Planar Nch MOSFET transistor</vt:lpstr>
      <vt:lpstr>Planar Nch MOSFET transistor</vt:lpstr>
      <vt:lpstr>Poly resistor</vt:lpstr>
      <vt:lpstr>Planar MOSFET transistor（Triple well）</vt:lpstr>
      <vt:lpstr>Body connection: tap</vt:lpstr>
      <vt:lpstr>Body connection: tap</vt:lpstr>
      <vt:lpstr>Body connection in Pcell</vt:lpstr>
      <vt:lpstr>Layer names and meanings</vt:lpstr>
      <vt:lpstr>Layer names and meanings</vt:lpstr>
      <vt:lpstr>Layer names and meanings</vt:lpstr>
      <vt:lpstr>Layer to pass LVS check in tapless design: well.pin</vt:lpstr>
      <vt:lpstr>Layout</vt:lpstr>
      <vt:lpstr>How to draw the layout</vt:lpstr>
      <vt:lpstr>Example layouts of CMOS inverter (NOT logic gate)</vt:lpstr>
      <vt:lpstr>Notes</vt:lpstr>
      <vt:lpstr>2-input NAND layout based on Pcell</vt:lpstr>
      <vt:lpstr>Major design rules</vt:lpstr>
      <vt:lpstr>Design rules</vt:lpstr>
      <vt:lpstr>GRID / OFFGRID</vt:lpstr>
      <vt:lpstr>npc.drawing : Nitride Poly Cut</vt:lpstr>
      <vt:lpstr>licon1.drawing : Local Interconnect Contact</vt:lpstr>
      <vt:lpstr>li1.drawing : Local Interconnect</vt:lpstr>
      <vt:lpstr>mcon.drawing : Metal Contact (li1 - met1)</vt:lpstr>
      <vt:lpstr>met1/2/3.drawing : Metal</vt:lpstr>
      <vt:lpstr>via.drawing : Via (met1 - met2)</vt:lpstr>
      <vt:lpstr>via2.drawing : Via2 (met2 – met3)</vt:lpstr>
      <vt:lpstr>Post-layout simulation</vt:lpstr>
      <vt:lpstr>Layout Validation: PEX, Parasitic Extraction</vt:lpstr>
      <vt:lpstr>Preparation before PEX: Flatten</vt:lpstr>
      <vt:lpstr>Parasitic extraction</vt:lpstr>
      <vt:lpstr>Example of a delay time simulation</vt:lpstr>
      <vt:lpstr>Example of a test bench for measuring ideal delay time</vt:lpstr>
      <vt:lpstr>Modify the test bench to post-layout simulation</vt:lpstr>
      <vt:lpstr>Set the PATH to the extracted netlist</vt:lpstr>
      <vt:lpstr>How to make a symbol for the extracted netlist</vt:lpstr>
      <vt:lpstr>How to make a symbol for the extracted netlist</vt:lpstr>
      <vt:lpstr>How to make a symbol for the extracted netlist</vt:lpstr>
      <vt:lpstr>How to make a symbol for the extracted netlist</vt:lpstr>
      <vt:lpstr>How to make a symbol for the extracted netlist (2)</vt:lpstr>
      <vt:lpstr>How to make a symbol for the extracted netlist (2)</vt:lpstr>
      <vt:lpstr>How to make a symbol for the extracted netlist (2)</vt:lpstr>
      <vt:lpstr>Test bench modification (before)</vt:lpstr>
      <vt:lpstr>Test bench modification (after)</vt:lpstr>
      <vt:lpstr>Simulation results</vt:lpstr>
      <vt:lpstr>Tips</vt:lpstr>
      <vt:lpstr>Tips</vt:lpstr>
      <vt:lpstr>Multi finger</vt:lpstr>
      <vt:lpstr>FO of buffers in standard cells</vt:lpstr>
      <vt:lpstr>3 stage inverter</vt:lpstr>
      <vt:lpstr>3 stage inverter</vt:lpstr>
      <vt:lpstr>Mismatch simulation</vt:lpstr>
      <vt:lpstr>Test bench example</vt:lpstr>
      <vt:lpstr>Variation in 30 runs with the same seed</vt:lpstr>
      <vt:lpstr>Monte Carlo simulation</vt:lpstr>
      <vt:lpstr>Monte Carlo simulation</vt:lpstr>
      <vt:lpstr>Xschem testbench (mc, 10 times, L=0.15μm)</vt:lpstr>
      <vt:lpstr>Simulation results (mc)</vt:lpstr>
      <vt:lpstr>Pass transistor logic</vt:lpstr>
      <vt:lpstr>2-input AND</vt:lpstr>
      <vt:lpstr>2-input AND as one-way switch</vt:lpstr>
      <vt:lpstr>2-input NAND</vt:lpstr>
      <vt:lpstr>Analog switch (transmission gate + inverter)</vt:lpstr>
      <vt:lpstr>2-input AND (left) vs. analog switch (right)</vt:lpstr>
      <vt:lpstr>2-input XOR</vt:lpstr>
      <vt:lpstr>2-input XOR</vt:lpstr>
      <vt:lpstr>Simulation of the analog switch</vt:lpstr>
      <vt:lpstr>Simulation of the analog switch</vt:lpstr>
      <vt:lpstr>D latch and D flip-flop</vt:lpstr>
      <vt:lpstr>Floating gate</vt:lpstr>
      <vt:lpstr>Gated D flip-flop / D latch</vt:lpstr>
      <vt:lpstr>Gated D flip-flop / D latch</vt:lpstr>
      <vt:lpstr>Gated D flip-flop / D latch</vt:lpstr>
      <vt:lpstr>Example of D latch with clocked inverter</vt:lpstr>
      <vt:lpstr>Example of D latch with clocked inverter</vt:lpstr>
      <vt:lpstr>Waveform example of logical operation check</vt:lpstr>
      <vt:lpstr>Positive-edge-triggered D flip-flop / D flip-flop</vt:lpstr>
      <vt:lpstr>Positive-edge-triggered D flip-flop / D flip-flop</vt:lpstr>
      <vt:lpstr>Positive-edge-triggered D flip-flop / D flip-flop</vt:lpstr>
      <vt:lpstr>Positive-edge-triggered D flip-flop / D flip-flop</vt:lpstr>
      <vt:lpstr>Example of a D flip-flop with two D latches</vt:lpstr>
      <vt:lpstr>Example of a D flip-flop with two D latches</vt:lpstr>
      <vt:lpstr>f/2, f/4, f/8 Clock divider</vt:lpstr>
      <vt:lpstr>f/2, f/4, f/8 Clock divider</vt:lpstr>
      <vt:lpstr>3-bit Shift register</vt:lpstr>
      <vt:lpstr>3-bit Shift register</vt:lpstr>
      <vt:lpstr>3-bit Johnson ring counter</vt:lpstr>
      <vt:lpstr>3-bit Johnson ring counter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アナログ開発ツールの使い方 (GF180MCU)</dc:title>
  <dc:creator>森瑞紀</dc:creator>
  <cp:keywords/>
  <cp:lastModifiedBy>森瑞紀</cp:lastModifiedBy>
  <cp:revision>51</cp:revision>
  <dcterms:created xsi:type="dcterms:W3CDTF">2023-11-10T01:55:50Z</dcterms:created>
  <dcterms:modified xsi:type="dcterms:W3CDTF">2024-12-30T18:31:29Z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